
<file path=[Content_Types].xml><?xml version="1.0" encoding="utf-8"?>
<Types xmlns="http://schemas.openxmlformats.org/package/2006/content-types">
  <Default Extension="gif" ContentType="image/gif"/>
  <Default Extension="rels" ContentType="application/vnd.openxmlformats-package.relationships+xml"/>
  <Override PartName="/ppt/slides/slide69.xml" ContentType="application/vnd.openxmlformats-officedocument.presentationml.slide+xml"/>
  <Override PartName="/ppt/slides/slide14.xml" ContentType="application/vnd.openxmlformats-officedocument.presentationml.slide+xml"/>
  <Override PartName="/ppt/slides/slide62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s/slide30.xml" ContentType="application/vnd.openxmlformats-officedocument.presentationml.slide+xml"/>
  <Override PartName="/ppt/slides/slide68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slides/slide77.xml" ContentType="application/vnd.openxmlformats-officedocument.presentationml.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67.xml" ContentType="application/vnd.openxmlformats-officedocument.presentationml.slide+xml"/>
  <Override PartName="/ppt/slides/slide12.xml" ContentType="application/vnd.openxmlformats-officedocument.presentationml.slide+xml"/>
  <Override PartName="/ppt/slides/slide60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66.xml" ContentType="application/vnd.openxmlformats-officedocument.presentationml.slide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slides/slide75.xml" ContentType="application/vnd.openxmlformats-officedocument.presentationml.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65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slides/slide74.xml" ContentType="application/vnd.openxmlformats-officedocument.presentationml.slide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viewProps.xml" ContentType="application/vnd.openxmlformats-officedocument.presentationml.viewProps+xml"/>
  <Override PartName="/ppt/slides/slide64.xml" ContentType="application/vnd.openxmlformats-officedocument.presentationml.slide+xml"/>
  <Default Extension="jpeg" ContentType="image/jpeg"/>
  <Override PartName="/ppt/slides/slide47.xml" ContentType="application/vnd.openxmlformats-officedocument.presentationml.slide+xml"/>
  <Override PartName="/ppt/slides/slide73.xml" ContentType="application/vnd.openxmlformats-officedocument.presentationml.slide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theme/theme2.xml" ContentType="application/vnd.openxmlformats-officedocument.theme+xml"/>
  <Override PartName="/ppt/slides/slide23.xml" ContentType="application/vnd.openxmlformats-officedocument.presentationml.slide+xml"/>
  <Override PartName="/ppt/slides/slide39.xml" ContentType="application/vnd.openxmlformats-officedocument.presentationml.slide+xml"/>
  <Override PartName="/ppt/slides/slide7.xml" ContentType="application/vnd.openxmlformats-officedocument.presentationml.slide+xml"/>
  <Override PartName="/ppt/slides/slide7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Default Extension="tiff" ContentType="image/tiff"/>
  <Override PartName="/ppt/slides/slide63.xml" ContentType="application/vnd.openxmlformats-officedocument.presentationml.slide+xml"/>
  <Override PartName="/ppt/slides/slide46.xml" ContentType="application/vnd.openxmlformats-officedocument.presentationml.slide+xml"/>
  <Override PartName="/ppt/slides/slide72.xml" ContentType="application/vnd.openxmlformats-officedocument.presentationml.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s/slide70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79"/>
  </p:notesMasterIdLst>
  <p:handoutMasterIdLst>
    <p:handoutMasterId r:id="rId80"/>
  </p:handoutMasterIdLst>
  <p:sldIdLst>
    <p:sldId id="256" r:id="rId2"/>
    <p:sldId id="260" r:id="rId3"/>
    <p:sldId id="294" r:id="rId4"/>
    <p:sldId id="295" r:id="rId5"/>
    <p:sldId id="296" r:id="rId6"/>
    <p:sldId id="354" r:id="rId7"/>
    <p:sldId id="355" r:id="rId8"/>
    <p:sldId id="356" r:id="rId9"/>
    <p:sldId id="357" r:id="rId10"/>
    <p:sldId id="358" r:id="rId11"/>
    <p:sldId id="359" r:id="rId12"/>
    <p:sldId id="350" r:id="rId13"/>
    <p:sldId id="337" r:id="rId14"/>
    <p:sldId id="336" r:id="rId15"/>
    <p:sldId id="335" r:id="rId16"/>
    <p:sldId id="305" r:id="rId17"/>
    <p:sldId id="306" r:id="rId18"/>
    <p:sldId id="263" r:id="rId19"/>
    <p:sldId id="351" r:id="rId20"/>
    <p:sldId id="317" r:id="rId21"/>
    <p:sldId id="307" r:id="rId22"/>
    <p:sldId id="281" r:id="rId23"/>
    <p:sldId id="308" r:id="rId24"/>
    <p:sldId id="318" r:id="rId25"/>
    <p:sldId id="282" r:id="rId26"/>
    <p:sldId id="311" r:id="rId27"/>
    <p:sldId id="319" r:id="rId28"/>
    <p:sldId id="309" r:id="rId29"/>
    <p:sldId id="323" r:id="rId30"/>
    <p:sldId id="265" r:id="rId31"/>
    <p:sldId id="329" r:id="rId32"/>
    <p:sldId id="283" r:id="rId33"/>
    <p:sldId id="266" r:id="rId34"/>
    <p:sldId id="322" r:id="rId35"/>
    <p:sldId id="267" r:id="rId36"/>
    <p:sldId id="268" r:id="rId37"/>
    <p:sldId id="321" r:id="rId38"/>
    <p:sldId id="280" r:id="rId39"/>
    <p:sldId id="360" r:id="rId40"/>
    <p:sldId id="320" r:id="rId41"/>
    <p:sldId id="269" r:id="rId42"/>
    <p:sldId id="270" r:id="rId43"/>
    <p:sldId id="312" r:id="rId44"/>
    <p:sldId id="273" r:id="rId45"/>
    <p:sldId id="288" r:id="rId46"/>
    <p:sldId id="291" r:id="rId47"/>
    <p:sldId id="325" r:id="rId48"/>
    <p:sldId id="361" r:id="rId49"/>
    <p:sldId id="324" r:id="rId50"/>
    <p:sldId id="327" r:id="rId51"/>
    <p:sldId id="275" r:id="rId52"/>
    <p:sldId id="343" r:id="rId53"/>
    <p:sldId id="276" r:id="rId54"/>
    <p:sldId id="344" r:id="rId55"/>
    <p:sldId id="362" r:id="rId56"/>
    <p:sldId id="363" r:id="rId57"/>
    <p:sldId id="346" r:id="rId58"/>
    <p:sldId id="331" r:id="rId59"/>
    <p:sldId id="353" r:id="rId60"/>
    <p:sldId id="333" r:id="rId61"/>
    <p:sldId id="334" r:id="rId62"/>
    <p:sldId id="328" r:id="rId63"/>
    <p:sldId id="277" r:id="rId64"/>
    <p:sldId id="330" r:id="rId65"/>
    <p:sldId id="271" r:id="rId66"/>
    <p:sldId id="338" r:id="rId67"/>
    <p:sldId id="341" r:id="rId68"/>
    <p:sldId id="342" r:id="rId69"/>
    <p:sldId id="339" r:id="rId70"/>
    <p:sldId id="352" r:id="rId71"/>
    <p:sldId id="285" r:id="rId72"/>
    <p:sldId id="347" r:id="rId73"/>
    <p:sldId id="340" r:id="rId74"/>
    <p:sldId id="326" r:id="rId75"/>
    <p:sldId id="349" r:id="rId76"/>
    <p:sldId id="348" r:id="rId77"/>
    <p:sldId id="259" r:id="rId7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339966"/>
    <a:srgbClr val="479ABD"/>
    <a:srgbClr val="428470"/>
    <a:srgbClr val="407F6A"/>
    <a:srgbClr val="FC3E28"/>
    <a:srgbClr val="C5DAFF"/>
    <a:srgbClr val="9DC2FF"/>
    <a:srgbClr val="316EFF"/>
    <a:srgbClr val="6F7578"/>
    <a:srgbClr val="1E363A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1492" autoAdjust="0"/>
    <p:restoredTop sz="94698" autoAdjust="0"/>
  </p:normalViewPr>
  <p:slideViewPr>
    <p:cSldViewPr snapToGrid="0" snapToObjects="1">
      <p:cViewPr>
        <p:scale>
          <a:sx n="150" d="100"/>
          <a:sy n="150" d="100"/>
        </p:scale>
        <p:origin x="-88" y="-2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handoutMaster" Target="handoutMasters/handoutMaster1.xml"/><Relationship Id="rId81" Type="http://schemas.openxmlformats.org/officeDocument/2006/relationships/printerSettings" Target="printerSettings/printerSettings1.bin"/><Relationship Id="rId82" Type="http://schemas.openxmlformats.org/officeDocument/2006/relationships/presProps" Target="presProps.xml"/><Relationship Id="rId83" Type="http://schemas.openxmlformats.org/officeDocument/2006/relationships/viewProps" Target="viewProps.xml"/><Relationship Id="rId84" Type="http://schemas.openxmlformats.org/officeDocument/2006/relationships/theme" Target="theme/theme1.xml"/><Relationship Id="rId85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notesMaster" Target="notesMasters/notesMaster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6811D-1AA5-B44C-AB85-926F7C603979}" type="datetimeFigureOut">
              <a:rPr lang="en-US" smtClean="0"/>
              <a:pPr/>
              <a:t>7/2/13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D864F-46BA-A048-93D2-A74AB2F477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37233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FD795-2EF5-404E-8E5C-FE16A2910D23}" type="datetimeFigureOut">
              <a:rPr lang="en-US" smtClean="0"/>
              <a:pPr/>
              <a:t>7/2/13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F628D-1E64-3B44-9BA5-1077D9EA63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401315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628D-1E64-3B44-9BA5-1077D9EA63D6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5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8808" y="4815450"/>
            <a:ext cx="630545" cy="25321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fld id="{FE8AF10E-0768-4849-B91D-39C2AEF774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8415105" y="4799053"/>
            <a:ext cx="728895" cy="265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022462D-E658-1D4A-A4CE-7F1125959E23}" type="datetime1">
              <a:rPr lang="en-US" smtClean="0"/>
              <a:pPr/>
              <a:t>7/2/13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226960" y="4766911"/>
            <a:ext cx="2843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MozCon</a:t>
            </a:r>
            <a:r>
              <a:rPr lang="en-US" sz="14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@</a:t>
            </a:r>
            <a:r>
              <a:rPr lang="en-US" sz="14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mattthemathman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396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2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959433"/>
            <a:ext cx="9144000" cy="37623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b="0" baseline="0">
                <a:solidFill>
                  <a:srgbClr val="1E363A"/>
                </a:solidFill>
              </a:defRPr>
            </a:lvl1pPr>
          </a:lstStyle>
          <a:p>
            <a:pPr lvl="0"/>
            <a:r>
              <a:rPr lang="en-US" dirty="0" smtClean="0"/>
              <a:t>NAME OF SPEAKER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8808" y="4815450"/>
            <a:ext cx="630545" cy="25321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fld id="{FE8AF10E-0768-4849-B91D-39C2AEF774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495883"/>
            <a:ext cx="9144000" cy="37623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 b="1" i="0" baseline="0">
                <a:solidFill>
                  <a:srgbClr val="1E363A"/>
                </a:solidFill>
              </a:defRPr>
            </a:lvl1pPr>
          </a:lstStyle>
          <a:p>
            <a:pPr lvl="0"/>
            <a:r>
              <a:rPr lang="en-US" dirty="0" smtClean="0"/>
              <a:t>TITLE OF PRESENTATION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8415105" y="4799053"/>
            <a:ext cx="728895" cy="265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022462D-E658-1D4A-A4CE-7F1125959E23}" type="datetime1">
              <a:rPr lang="en-US" smtClean="0"/>
              <a:pPr/>
              <a:t>7/2/13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226960" y="4766911"/>
            <a:ext cx="2843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MozCon</a:t>
            </a:r>
            <a:r>
              <a:rPr lang="en-US" sz="14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@</a:t>
            </a:r>
            <a:r>
              <a:rPr lang="en-US" sz="14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mattthemathman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4100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4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415105" y="4799053"/>
            <a:ext cx="728895" cy="265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022462D-E658-1D4A-A4CE-7F1125959E23}" type="datetime1">
              <a:rPr lang="en-US" smtClean="0"/>
              <a:pPr/>
              <a:t>7/2/13</a:t>
            </a:fld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8808" y="4815450"/>
            <a:ext cx="630545" cy="25321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fld id="{FE8AF10E-0768-4849-B91D-39C2AEF774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226960" y="4766911"/>
            <a:ext cx="2843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MozCon</a:t>
            </a:r>
            <a:r>
              <a:rPr lang="en-US" sz="14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@</a:t>
            </a:r>
            <a:r>
              <a:rPr lang="en-US" sz="14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mattthemathman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9294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6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8808" y="4815450"/>
            <a:ext cx="630545" cy="25321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FE8AF10E-0768-4849-B91D-39C2AEF774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637" y="532756"/>
            <a:ext cx="8312727" cy="59519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Add your slide title here</a:t>
            </a:r>
          </a:p>
        </p:txBody>
      </p:sp>
      <p:sp>
        <p:nvSpPr>
          <p:cNvPr id="19" name="Content Placeholder 9"/>
          <p:cNvSpPr>
            <a:spLocks noGrp="1"/>
          </p:cNvSpPr>
          <p:nvPr>
            <p:ph sz="quarter" idx="13"/>
          </p:nvPr>
        </p:nvSpPr>
        <p:spPr>
          <a:xfrm>
            <a:off x="415637" y="1250950"/>
            <a:ext cx="8312727" cy="3564500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rgbClr val="7F7F7F"/>
                </a:solidFill>
              </a:defRPr>
            </a:lvl1pPr>
            <a:lvl2pPr>
              <a:defRPr sz="1400">
                <a:solidFill>
                  <a:srgbClr val="7F7F7F"/>
                </a:solidFill>
              </a:defRPr>
            </a:lvl2pPr>
            <a:lvl3pPr>
              <a:defRPr sz="1400">
                <a:solidFill>
                  <a:srgbClr val="7F7F7F"/>
                </a:solidFill>
              </a:defRPr>
            </a:lvl3pPr>
            <a:lvl4pPr>
              <a:defRPr sz="1400">
                <a:solidFill>
                  <a:srgbClr val="7F7F7F"/>
                </a:solidFill>
              </a:defRPr>
            </a:lvl4pPr>
            <a:lvl5pPr>
              <a:defRPr sz="14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452762" y="4766911"/>
            <a:ext cx="2581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MozCon</a:t>
            </a:r>
            <a:r>
              <a:rPr lang="en-US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@</a:t>
            </a:r>
            <a:r>
              <a:rPr lang="en-US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mattthemathman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4708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5788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2" r:id="rId2"/>
    <p:sldLayoutId id="2147483674" r:id="rId3"/>
    <p:sldLayoutId id="2147483666" r:id="rId4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tiff"/><Relationship Id="rId3" Type="http://schemas.openxmlformats.org/officeDocument/2006/relationships/image" Target="../media/image9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image" Target="../media/image10.gif"/><Relationship Id="rId5" Type="http://schemas.openxmlformats.org/officeDocument/2006/relationships/image" Target="../media/image11.jpe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df"/><Relationship Id="rId3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tif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4" Type="http://schemas.openxmlformats.org/officeDocument/2006/relationships/image" Target="../media/image26.tif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df"/><Relationship Id="rId3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tiff"/><Relationship Id="rId3" Type="http://schemas.openxmlformats.org/officeDocument/2006/relationships/image" Target="../media/image30.tif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tiff"/><Relationship Id="rId3" Type="http://schemas.openxmlformats.org/officeDocument/2006/relationships/image" Target="../media/image30.tif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df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tif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png"/><Relationship Id="rId3" Type="http://schemas.openxmlformats.org/officeDocument/2006/relationships/image" Target="../media/image40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png"/><Relationship Id="rId3" Type="http://schemas.openxmlformats.org/officeDocument/2006/relationships/image" Target="../media/image40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tif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5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6.gi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7.tiff"/><Relationship Id="rId3" Type="http://schemas.openxmlformats.org/officeDocument/2006/relationships/image" Target="../media/image48.tif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iff"/><Relationship Id="rId4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7.tif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iff"/><Relationship Id="rId4" Type="http://schemas.openxmlformats.org/officeDocument/2006/relationships/image" Target="../media/image49.jpeg"/><Relationship Id="rId5" Type="http://schemas.openxmlformats.org/officeDocument/2006/relationships/image" Target="../media/image50.tif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7.tif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tif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1.tif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2.tif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3.tif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4.tif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5.png"/><Relationship Id="rId3" Type="http://schemas.openxmlformats.org/officeDocument/2006/relationships/image" Target="../media/image51.tiff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6.tif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6.tiff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tiff"/><Relationship Id="rId3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tiff"/><Relationship Id="rId3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 txBox="1">
            <a:spLocks/>
          </p:cNvSpPr>
          <p:nvPr/>
        </p:nvSpPr>
        <p:spPr>
          <a:xfrm>
            <a:off x="0" y="2785533"/>
            <a:ext cx="9144000" cy="376235"/>
          </a:xfrm>
          <a:prstGeom prst="rect">
            <a:avLst/>
          </a:prstGeom>
        </p:spPr>
        <p:txBody>
          <a:bodyPr vert="horz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E363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Hot Off the Press: 2013 Ranking Factors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E363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0" y="3420533"/>
            <a:ext cx="9144000" cy="376235"/>
          </a:xfrm>
          <a:prstGeom prst="rect">
            <a:avLst/>
          </a:prstGeom>
        </p:spPr>
        <p:txBody>
          <a:bodyPr vert="horz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E363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Matthew Peters, Ph.D.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dirty="0" smtClean="0">
                <a:solidFill>
                  <a:srgbClr val="1E363A"/>
                </a:solidFill>
              </a:rPr>
              <a:t>Data Scientist, </a:t>
            </a:r>
            <a:r>
              <a:rPr lang="en-US" sz="2000" dirty="0" err="1" smtClean="0">
                <a:solidFill>
                  <a:srgbClr val="1E363A"/>
                </a:solidFill>
              </a:rPr>
              <a:t>Moz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E363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3969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AF10E-0768-4849-B91D-39C2AEF7745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 descr="mrqe_search.tiff"/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198875" y="756647"/>
            <a:ext cx="4136059" cy="688040"/>
          </a:xfrm>
          <a:prstGeom prst="rect">
            <a:avLst/>
          </a:prstGeom>
        </p:spPr>
      </p:pic>
      <p:pic>
        <p:nvPicPr>
          <p:cNvPr id="9" name="Picture 8" descr="mrq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712" y="1337740"/>
            <a:ext cx="2097747" cy="19896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4933" y="4545444"/>
            <a:ext cx="569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Different feature types include: On-page, links, anchor text, social signals and properties of the URL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82531" y="916001"/>
            <a:ext cx="1141606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rPr>
              <a:t>On-page</a:t>
            </a:r>
            <a:endParaRPr lang="en-US" dirty="0">
              <a:solidFill>
                <a:schemeClr val="tx1">
                  <a:lumMod val="75000"/>
                  <a:lumOff val="25000"/>
                  <a:alpha val="3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03064" y="1444687"/>
            <a:ext cx="448733" cy="4741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827430" y="1681747"/>
            <a:ext cx="448733" cy="414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6697139" y="1811867"/>
            <a:ext cx="753529" cy="28474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6697138" y="2096613"/>
            <a:ext cx="905926" cy="23707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051796" y="1918820"/>
            <a:ext cx="448733" cy="414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276162" y="2215362"/>
            <a:ext cx="448733" cy="414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rot="10800000" flipV="1">
            <a:off x="6697138" y="2422795"/>
            <a:ext cx="1354658" cy="6328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829755" y="2486084"/>
            <a:ext cx="1267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“movie reviews”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134557" y="968408"/>
            <a:ext cx="1141606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rPr>
              <a:t>Links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032261" y="2878667"/>
            <a:ext cx="1141606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Anchor Text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24933" y="1964355"/>
            <a:ext cx="830263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rPr>
              <a:t>URL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479630" y="1995133"/>
            <a:ext cx="2050291" cy="33855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u="sng" dirty="0" err="1" smtClean="0">
                <a:solidFill>
                  <a:srgbClr val="0000FF">
                    <a:alpha val="30000"/>
                  </a:srgbClr>
                </a:solidFill>
              </a:rPr>
              <a:t>www.mrqe.com</a:t>
            </a:r>
            <a:endParaRPr lang="en-US" sz="1600" u="sng" dirty="0" smtClean="0">
              <a:solidFill>
                <a:srgbClr val="0000FF">
                  <a:alpha val="3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AF10E-0768-4849-B91D-39C2AEF7745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 descr="mrqe_search.tiff"/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198875" y="756647"/>
            <a:ext cx="4136059" cy="688040"/>
          </a:xfrm>
          <a:prstGeom prst="rect">
            <a:avLst/>
          </a:prstGeom>
        </p:spPr>
      </p:pic>
      <p:pic>
        <p:nvPicPr>
          <p:cNvPr id="9" name="Picture 8" descr="mrqe.tiff"/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4363712" y="1337740"/>
            <a:ext cx="2097747" cy="19896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4933" y="4545444"/>
            <a:ext cx="569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Different feature types include: On-page, links, anchor text, social signals and properties of the URL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82531" y="916001"/>
            <a:ext cx="1141606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rPr>
              <a:t>On-page</a:t>
            </a:r>
            <a:endParaRPr lang="en-US" dirty="0">
              <a:solidFill>
                <a:schemeClr val="tx1">
                  <a:lumMod val="75000"/>
                  <a:lumOff val="25000"/>
                  <a:alpha val="3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03064" y="1444687"/>
            <a:ext cx="448733" cy="4741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>
                  <a:alpha val="3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27430" y="1681747"/>
            <a:ext cx="448733" cy="414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>
                  <a:alpha val="30000"/>
                </a:schemeClr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6697139" y="1811867"/>
            <a:ext cx="753529" cy="284746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6697138" y="2096613"/>
            <a:ext cx="905926" cy="237074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051796" y="1918820"/>
            <a:ext cx="448733" cy="414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>
                  <a:alpha val="30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276162" y="2215362"/>
            <a:ext cx="448733" cy="414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>
                  <a:alpha val="30000"/>
                </a:schemeClr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rot="10800000" flipV="1">
            <a:off x="6697138" y="2422795"/>
            <a:ext cx="1354658" cy="63289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829755" y="2486084"/>
            <a:ext cx="1267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rPr>
              <a:t>“movie reviews”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134557" y="968408"/>
            <a:ext cx="1141606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rPr>
              <a:t>Links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032261" y="2878667"/>
            <a:ext cx="1141606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rPr>
              <a:t>Anchor Text</a:t>
            </a:r>
          </a:p>
        </p:txBody>
      </p:sp>
      <p:pic>
        <p:nvPicPr>
          <p:cNvPr id="48" name="Picture 47" descr="facebook_logo_detail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353" y="3327406"/>
            <a:ext cx="830263" cy="888392"/>
          </a:xfrm>
          <a:prstGeom prst="rect">
            <a:avLst/>
          </a:prstGeom>
        </p:spPr>
      </p:pic>
      <p:pic>
        <p:nvPicPr>
          <p:cNvPr id="49" name="Picture 48" descr="Twitter_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6311" y="3327406"/>
            <a:ext cx="931862" cy="912706"/>
          </a:xfrm>
          <a:prstGeom prst="rect">
            <a:avLst/>
          </a:prstGeom>
        </p:spPr>
      </p:pic>
      <p:pic>
        <p:nvPicPr>
          <p:cNvPr id="50" name="Picture 49" descr="Google_Plus_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9042" y="3327406"/>
            <a:ext cx="785179" cy="778928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549616" y="2878667"/>
            <a:ext cx="955160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Social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24933" y="1964355"/>
            <a:ext cx="830263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rPr>
              <a:t>URL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479630" y="1995133"/>
            <a:ext cx="2050291" cy="33855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u="sng" dirty="0" err="1" smtClean="0">
                <a:solidFill>
                  <a:srgbClr val="0000FF">
                    <a:alpha val="30000"/>
                  </a:srgbClr>
                </a:solidFill>
              </a:rPr>
              <a:t>www.mrqe.com</a:t>
            </a:r>
            <a:endParaRPr lang="en-US" sz="1600" u="sng" dirty="0" smtClean="0">
              <a:solidFill>
                <a:srgbClr val="0000FF">
                  <a:alpha val="3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983218" y="4815450"/>
            <a:ext cx="630545" cy="253214"/>
          </a:xfrm>
        </p:spPr>
        <p:txBody>
          <a:bodyPr/>
          <a:lstStyle/>
          <a:p>
            <a:fld id="{FE8AF10E-0768-4849-B91D-39C2AEF7745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Which factors are important?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155544" y="1146118"/>
            <a:ext cx="4123581" cy="2182514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983218" y="4815450"/>
            <a:ext cx="630545" cy="253214"/>
          </a:xfrm>
        </p:spPr>
        <p:txBody>
          <a:bodyPr/>
          <a:lstStyle/>
          <a:p>
            <a:fld id="{FE8AF10E-0768-4849-B91D-39C2AEF7745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Which factors are important?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877628" y="1635467"/>
            <a:ext cx="2333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Google says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155544" y="1146118"/>
            <a:ext cx="4123581" cy="2182514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983218" y="4815450"/>
            <a:ext cx="630545" cy="253214"/>
          </a:xfrm>
        </p:spPr>
        <p:txBody>
          <a:bodyPr/>
          <a:lstStyle/>
          <a:p>
            <a:fld id="{FE8AF10E-0768-4849-B91D-39C2AEF7745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Which factors are important?</a:t>
            </a:r>
            <a:endParaRPr lang="en-US" dirty="0"/>
          </a:p>
        </p:txBody>
      </p:sp>
      <p:sp>
        <p:nvSpPr>
          <p:cNvPr id="16" name="Cloud 15"/>
          <p:cNvSpPr/>
          <p:nvPr/>
        </p:nvSpPr>
        <p:spPr>
          <a:xfrm>
            <a:off x="4109640" y="1002184"/>
            <a:ext cx="3550182" cy="256465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473859" y="1327691"/>
            <a:ext cx="2380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What’s in the algorithm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77628" y="1635467"/>
            <a:ext cx="2333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Google says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155544" y="1146118"/>
            <a:ext cx="4123581" cy="2182514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983218" y="4815450"/>
            <a:ext cx="630545" cy="253214"/>
          </a:xfrm>
        </p:spPr>
        <p:txBody>
          <a:bodyPr/>
          <a:lstStyle/>
          <a:p>
            <a:fld id="{FE8AF10E-0768-4849-B91D-39C2AEF7745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Which factors are important?</a:t>
            </a:r>
            <a:endParaRPr lang="en-US" dirty="0"/>
          </a:p>
        </p:txBody>
      </p:sp>
      <p:sp>
        <p:nvSpPr>
          <p:cNvPr id="16" name="Cloud 15"/>
          <p:cNvSpPr/>
          <p:nvPr/>
        </p:nvSpPr>
        <p:spPr>
          <a:xfrm>
            <a:off x="4109640" y="1002184"/>
            <a:ext cx="3550182" cy="256465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473859" y="1327691"/>
            <a:ext cx="2380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What’s in the algorithm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77628" y="1635467"/>
            <a:ext cx="2333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Google says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629993" y="2244898"/>
            <a:ext cx="3843866" cy="2570552"/>
          </a:xfrm>
          <a:prstGeom prst="ellipse">
            <a:avLst/>
          </a:prstGeom>
          <a:solidFill>
            <a:srgbClr val="C5DAFF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250162" y="3166733"/>
            <a:ext cx="2333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SEOs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say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155544" y="1146118"/>
            <a:ext cx="4123581" cy="2182514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983218" y="4815450"/>
            <a:ext cx="630545" cy="253214"/>
          </a:xfrm>
        </p:spPr>
        <p:txBody>
          <a:bodyPr/>
          <a:lstStyle/>
          <a:p>
            <a:fld id="{FE8AF10E-0768-4849-B91D-39C2AEF7745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Which factors are important?</a:t>
            </a:r>
            <a:endParaRPr lang="en-US" dirty="0"/>
          </a:p>
        </p:txBody>
      </p:sp>
      <p:sp>
        <p:nvSpPr>
          <p:cNvPr id="16" name="Cloud 15"/>
          <p:cNvSpPr/>
          <p:nvPr/>
        </p:nvSpPr>
        <p:spPr>
          <a:xfrm>
            <a:off x="4109640" y="1002184"/>
            <a:ext cx="3550182" cy="256465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473859" y="1327691"/>
            <a:ext cx="2380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What’s in the algorithm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77628" y="1635467"/>
            <a:ext cx="2333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Google says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629993" y="2244898"/>
            <a:ext cx="3843866" cy="2570552"/>
          </a:xfrm>
          <a:prstGeom prst="ellipse">
            <a:avLst/>
          </a:prstGeom>
          <a:solidFill>
            <a:srgbClr val="C5DAFF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250162" y="3166733"/>
            <a:ext cx="2333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SEOs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say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583774" y="2244898"/>
            <a:ext cx="3378200" cy="2426789"/>
          </a:xfrm>
          <a:prstGeom prst="roundRect">
            <a:avLst/>
          </a:prstGeom>
          <a:solidFill>
            <a:srgbClr val="9DC2FF"/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279125" y="2858957"/>
            <a:ext cx="2333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Characteristics of sites that rank well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AF10E-0768-4849-B91D-39C2AEF7745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Survey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>
          <a:xfrm>
            <a:off x="415637" y="4419600"/>
            <a:ext cx="8448963" cy="510999"/>
          </a:xfrm>
        </p:spPr>
        <p:txBody>
          <a:bodyPr/>
          <a:lstStyle/>
          <a:p>
            <a:pPr>
              <a:buNone/>
            </a:pPr>
            <a:r>
              <a:rPr lang="en-US" sz="1600" dirty="0" smtClean="0"/>
              <a:t>Thanks to </a:t>
            </a:r>
            <a:r>
              <a:rPr lang="en-US" sz="1600" b="1" i="1" dirty="0" smtClean="0"/>
              <a:t>everyone who participated </a:t>
            </a:r>
            <a:r>
              <a:rPr lang="en-US" sz="1600" dirty="0" smtClean="0"/>
              <a:t>and Cyrus </a:t>
            </a:r>
            <a:r>
              <a:rPr lang="en-US" sz="1600" dirty="0" err="1" smtClean="0"/>
              <a:t>Shepard</a:t>
            </a:r>
            <a:r>
              <a:rPr lang="en-US" sz="1600" dirty="0" smtClean="0"/>
              <a:t> and Matt Brown for organizing</a:t>
            </a:r>
            <a:endParaRPr lang="en-US" sz="1600" b="1" i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402504" y="1388534"/>
            <a:ext cx="2166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120 professional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SEOs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surveyed in mid-June 2013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Picture 8" descr="coll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52" y="1127952"/>
            <a:ext cx="4388863" cy="32916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AF10E-0768-4849-B91D-39C2AEF7745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Survey</a:t>
            </a:r>
            <a:endParaRPr lang="en-US" dirty="0"/>
          </a:p>
        </p:txBody>
      </p:sp>
      <p:pic>
        <p:nvPicPr>
          <p:cNvPr id="5" name="Picture 4" descr="survey_sitesiz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637" y="1298904"/>
            <a:ext cx="5605023" cy="2629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AF10E-0768-4849-B91D-39C2AEF7745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Survey</a:t>
            </a:r>
            <a:endParaRPr lang="en-US" dirty="0"/>
          </a:p>
        </p:txBody>
      </p:sp>
      <p:pic>
        <p:nvPicPr>
          <p:cNvPr id="8" name="Picture 7" descr="survey_rol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701" y="1288820"/>
            <a:ext cx="5376020" cy="3029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65631" y="1429480"/>
            <a:ext cx="1981429" cy="1169551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479ABD"/>
                </a:solidFill>
              </a:rPr>
              <a:t>On Page signals: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8.4</a:t>
            </a:r>
          </a:p>
          <a:p>
            <a:r>
              <a:rPr lang="en-US" sz="1400" dirty="0" err="1" smtClean="0">
                <a:solidFill>
                  <a:srgbClr val="479ABD"/>
                </a:solidFill>
              </a:rPr>
              <a:t>PageRank</a:t>
            </a:r>
            <a:r>
              <a:rPr lang="en-US" sz="1400" dirty="0" smtClean="0">
                <a:solidFill>
                  <a:srgbClr val="479ABD"/>
                </a:solidFill>
              </a:rPr>
              <a:t>: </a:t>
            </a:r>
            <a:r>
              <a:rPr lang="en-US" sz="1400" dirty="0" smtClean="0">
                <a:solidFill>
                  <a:srgbClr val="595959"/>
                </a:solidFill>
              </a:rPr>
              <a:t>7.8</a:t>
            </a:r>
          </a:p>
          <a:p>
            <a:r>
              <a:rPr lang="en-US" sz="1400" dirty="0" smtClean="0">
                <a:solidFill>
                  <a:srgbClr val="479ABD"/>
                </a:solidFill>
              </a:rPr>
              <a:t>Anchor text: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5.9</a:t>
            </a:r>
          </a:p>
          <a:p>
            <a:r>
              <a:rPr lang="en-US" sz="1400" dirty="0" smtClean="0">
                <a:solidFill>
                  <a:srgbClr val="479ABD"/>
                </a:solidFill>
              </a:rPr>
              <a:t>Social signals: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3.8</a:t>
            </a:r>
          </a:p>
          <a:p>
            <a:r>
              <a:rPr lang="en-US" sz="1400" dirty="0" smtClean="0">
                <a:solidFill>
                  <a:srgbClr val="479ABD"/>
                </a:solidFill>
              </a:rPr>
              <a:t>etc …</a:t>
            </a: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How does a search engine work?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771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AF10E-0768-4849-B91D-39C2AEF7745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Survey</a:t>
            </a:r>
            <a:endParaRPr lang="en-US" dirty="0"/>
          </a:p>
        </p:txBody>
      </p:sp>
      <p:pic>
        <p:nvPicPr>
          <p:cNvPr id="33" name="Picture 32" descr="survey_screenshot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1314219"/>
            <a:ext cx="4083783" cy="302918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961466" y="1589618"/>
            <a:ext cx="36483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Respondents rated each factor from 1-10 on their importance in ranking.</a:t>
            </a:r>
          </a:p>
          <a:p>
            <a:endParaRPr lang="en-US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 average importance rating.</a:t>
            </a: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Highest rated factors scored 7-8, lower rated factors scored 3-5.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AF10E-0768-4849-B91D-39C2AEF7745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Correlations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936338" y="1250950"/>
            <a:ext cx="6886862" cy="3564500"/>
          </a:xfrm>
        </p:spPr>
        <p:txBody>
          <a:bodyPr/>
          <a:lstStyle/>
          <a:p>
            <a:r>
              <a:rPr lang="en-US" sz="2000" dirty="0" smtClean="0"/>
              <a:t>14,000+ keywords from Google </a:t>
            </a:r>
            <a:r>
              <a:rPr lang="en-US" sz="2000" dirty="0" err="1" smtClean="0"/>
              <a:t>Adwords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All categories and search volumes included</a:t>
            </a:r>
          </a:p>
          <a:p>
            <a:endParaRPr lang="en-US" sz="2000" dirty="0" smtClean="0"/>
          </a:p>
          <a:p>
            <a:r>
              <a:rPr lang="en-US" sz="2000" dirty="0" smtClean="0"/>
              <a:t>Top 50 results from Google US</a:t>
            </a:r>
          </a:p>
          <a:p>
            <a:endParaRPr lang="en-US" sz="2000" dirty="0" smtClean="0"/>
          </a:p>
          <a:p>
            <a:r>
              <a:rPr lang="en-US" sz="2000" dirty="0" smtClean="0"/>
              <a:t>De-personalized, de-localized organic results</a:t>
            </a:r>
          </a:p>
          <a:p>
            <a:endParaRPr lang="en-US" sz="2000" dirty="0" smtClean="0"/>
          </a:p>
          <a:p>
            <a:r>
              <a:rPr lang="en-US" sz="2000" dirty="0" smtClean="0"/>
              <a:t>First week of June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AF10E-0768-4849-B91D-39C2AEF7745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Correlations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15637" y="1135030"/>
            <a:ext cx="5650895" cy="3316850"/>
          </a:xfrm>
        </p:spPr>
        <p:txBody>
          <a:bodyPr/>
          <a:lstStyle/>
          <a:p>
            <a:r>
              <a:rPr lang="en-US" sz="1800" dirty="0" smtClean="0"/>
              <a:t>Mean Spearman Correlation</a:t>
            </a:r>
          </a:p>
          <a:p>
            <a:endParaRPr lang="en-US" sz="1800" dirty="0" smtClean="0"/>
          </a:p>
          <a:p>
            <a:r>
              <a:rPr lang="en-US" sz="1800" dirty="0" smtClean="0"/>
              <a:t>Compute for each keyword, then average</a:t>
            </a:r>
          </a:p>
          <a:p>
            <a:endParaRPr lang="en-US" sz="1800" dirty="0" smtClean="0"/>
          </a:p>
          <a:p>
            <a:r>
              <a:rPr lang="en-US" sz="1800" dirty="0" smtClean="0"/>
              <a:t>Measures extent to which increases in one factor are related to rank</a:t>
            </a:r>
          </a:p>
          <a:p>
            <a:endParaRPr lang="en-US" sz="1800" dirty="0" smtClean="0"/>
          </a:p>
          <a:p>
            <a:r>
              <a:rPr lang="en-US" sz="1800" dirty="0" smtClean="0"/>
              <a:t>Correlations between -1 and 1.  Values of 0.1  - 0.3 are common.</a:t>
            </a:r>
          </a:p>
          <a:p>
            <a:pPr lvl="1"/>
            <a:endParaRPr lang="en-US" sz="1800" dirty="0" smtClean="0"/>
          </a:p>
          <a:p>
            <a:r>
              <a:rPr lang="en-US" sz="1800" b="1" dirty="0" smtClean="0"/>
              <a:t>Thanks to Jerry </a:t>
            </a:r>
            <a:r>
              <a:rPr lang="en-US" sz="1800" b="1" dirty="0" err="1" smtClean="0"/>
              <a:t>Feng</a:t>
            </a:r>
            <a:r>
              <a:rPr lang="en-US" sz="1800" b="1" dirty="0" smtClean="0"/>
              <a:t> and Mike O’Leary for extracting features!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" name="Picture 4" descr="1000px-Spearman_fig5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532" y="1727200"/>
            <a:ext cx="2877733" cy="2724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AF10E-0768-4849-B91D-39C2AEF77456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000" dirty="0" smtClean="0"/>
              <a:t>"Correlation is not causation but it sure is a hint" - Edward </a:t>
            </a:r>
            <a:r>
              <a:rPr lang="en-US" sz="2000" dirty="0" err="1" smtClean="0"/>
              <a:t>Tufte</a:t>
            </a:r>
            <a:endParaRPr lang="en-US" sz="2000" dirty="0"/>
          </a:p>
        </p:txBody>
      </p:sp>
      <p:sp>
        <p:nvSpPr>
          <p:cNvPr id="16" name="Rounded Rectangle 15"/>
          <p:cNvSpPr/>
          <p:nvPr/>
        </p:nvSpPr>
        <p:spPr>
          <a:xfrm>
            <a:off x="1109133" y="1397374"/>
            <a:ext cx="1744133" cy="110724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1708235" y="2616199"/>
            <a:ext cx="484632" cy="785537"/>
          </a:xfrm>
          <a:prstGeom prst="downArrow">
            <a:avLst/>
          </a:prstGeom>
          <a:solidFill>
            <a:srgbClr val="316E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549400" y="176633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53533" y="973667"/>
            <a:ext cx="287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Correlation and causation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109133" y="3507085"/>
            <a:ext cx="1744133" cy="110724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549400" y="3743406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Higher rank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05025" y="2616199"/>
            <a:ext cx="755235" cy="707886"/>
          </a:xfrm>
          <a:prstGeom prst="rect">
            <a:avLst/>
          </a:prstGeom>
          <a:noFill/>
          <a:effectLst>
            <a:outerShdw blurRad="50800" dist="38100" dir="1506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C3E28"/>
                </a:solidFill>
              </a:rPr>
              <a:t>??</a:t>
            </a:r>
            <a:endParaRPr lang="en-US" sz="4000" dirty="0">
              <a:solidFill>
                <a:srgbClr val="FC3E2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AF10E-0768-4849-B91D-39C2AEF77456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000" dirty="0" smtClean="0"/>
              <a:t>"Correlation is not causation but it sure is a hint" - Edward </a:t>
            </a:r>
            <a:r>
              <a:rPr lang="en-US" sz="2000" dirty="0" err="1" smtClean="0"/>
              <a:t>Tufte</a:t>
            </a:r>
            <a:endParaRPr lang="en-US" sz="2000" dirty="0"/>
          </a:p>
        </p:txBody>
      </p:sp>
      <p:sp>
        <p:nvSpPr>
          <p:cNvPr id="16" name="Rounded Rectangle 15"/>
          <p:cNvSpPr/>
          <p:nvPr/>
        </p:nvSpPr>
        <p:spPr>
          <a:xfrm>
            <a:off x="1109133" y="1397374"/>
            <a:ext cx="1744133" cy="110724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1708235" y="2616199"/>
            <a:ext cx="484632" cy="785537"/>
          </a:xfrm>
          <a:prstGeom prst="downArrow">
            <a:avLst/>
          </a:prstGeom>
          <a:solidFill>
            <a:srgbClr val="316E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549400" y="176633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53533" y="973667"/>
            <a:ext cx="287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Correlation and causation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109133" y="3507085"/>
            <a:ext cx="1744133" cy="110724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549400" y="3743406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Higher rank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AF10E-0768-4849-B91D-39C2AEF77456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000" dirty="0" smtClean="0"/>
              <a:t>"Correlation is not causation but it sure is a hint" - Edward </a:t>
            </a:r>
            <a:r>
              <a:rPr lang="en-US" sz="2000" dirty="0" err="1" smtClean="0"/>
              <a:t>Tufte</a:t>
            </a:r>
            <a:endParaRPr lang="en-US" sz="2000" dirty="0"/>
          </a:p>
        </p:txBody>
      </p:sp>
      <p:sp>
        <p:nvSpPr>
          <p:cNvPr id="16" name="Rounded Rectangle 15"/>
          <p:cNvSpPr/>
          <p:nvPr/>
        </p:nvSpPr>
        <p:spPr>
          <a:xfrm>
            <a:off x="1109133" y="1397374"/>
            <a:ext cx="1744133" cy="110724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588000" y="3507085"/>
            <a:ext cx="1744133" cy="110724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1708235" y="2616199"/>
            <a:ext cx="484632" cy="785537"/>
          </a:xfrm>
          <a:prstGeom prst="downArrow">
            <a:avLst/>
          </a:prstGeom>
          <a:solidFill>
            <a:srgbClr val="316E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549400" y="176633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28267" y="3739466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Higher rank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3533" y="973667"/>
            <a:ext cx="287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Correlation and causation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36533" y="1028042"/>
            <a:ext cx="343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Correlation, but causation?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199467" y="1582040"/>
            <a:ext cx="1744133" cy="110724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1109133" y="3507085"/>
            <a:ext cx="1744133" cy="110724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549400" y="3743406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Higher rank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351866" y="1766332"/>
            <a:ext cx="1591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words on page</a:t>
            </a:r>
            <a:endParaRPr lang="en-US" dirty="0"/>
          </a:p>
        </p:txBody>
      </p:sp>
      <p:sp>
        <p:nvSpPr>
          <p:cNvPr id="33" name="Down Arrow 32"/>
          <p:cNvSpPr/>
          <p:nvPr/>
        </p:nvSpPr>
        <p:spPr>
          <a:xfrm rot="18909330">
            <a:off x="5129317" y="2689462"/>
            <a:ext cx="330200" cy="905164"/>
          </a:xfrm>
          <a:prstGeom prst="downArrow">
            <a:avLst/>
          </a:prstGeom>
          <a:solidFill>
            <a:srgbClr val="316E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351866" y="3153142"/>
            <a:ext cx="755235" cy="707886"/>
          </a:xfrm>
          <a:prstGeom prst="rect">
            <a:avLst/>
          </a:prstGeom>
          <a:noFill/>
          <a:effectLst>
            <a:outerShdw blurRad="50800" dist="38100" dir="1506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C3E28"/>
                </a:solidFill>
              </a:rPr>
              <a:t>??</a:t>
            </a:r>
            <a:endParaRPr lang="en-US" sz="4000" dirty="0">
              <a:solidFill>
                <a:srgbClr val="FC3E2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AF10E-0768-4849-B91D-39C2AEF77456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000" dirty="0" smtClean="0"/>
              <a:t>"Correlation is not causation but it sure is a hint" - Edward </a:t>
            </a:r>
            <a:r>
              <a:rPr lang="en-US" sz="2000" dirty="0" err="1" smtClean="0"/>
              <a:t>Tufte</a:t>
            </a:r>
            <a:endParaRPr lang="en-US" sz="2000" dirty="0"/>
          </a:p>
        </p:txBody>
      </p:sp>
      <p:sp>
        <p:nvSpPr>
          <p:cNvPr id="16" name="Rounded Rectangle 15"/>
          <p:cNvSpPr/>
          <p:nvPr/>
        </p:nvSpPr>
        <p:spPr>
          <a:xfrm>
            <a:off x="1109133" y="1397374"/>
            <a:ext cx="1744133" cy="110724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588000" y="3507085"/>
            <a:ext cx="1744133" cy="110724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1708235" y="2616199"/>
            <a:ext cx="484632" cy="785537"/>
          </a:xfrm>
          <a:prstGeom prst="downArrow">
            <a:avLst/>
          </a:prstGeom>
          <a:solidFill>
            <a:srgbClr val="316E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549400" y="176633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28267" y="3739466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Higher rank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3533" y="973667"/>
            <a:ext cx="287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Correlation and causation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36533" y="1028042"/>
            <a:ext cx="343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Correlation, but causation?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199467" y="1582040"/>
            <a:ext cx="1744133" cy="110724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1109133" y="3507085"/>
            <a:ext cx="1744133" cy="110724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549400" y="3743406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Higher rank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075170" y="1597857"/>
            <a:ext cx="1143000" cy="81480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227569" y="169530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Higher quality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351866" y="1766332"/>
            <a:ext cx="1591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words on page</a:t>
            </a:r>
            <a:endParaRPr lang="en-US" dirty="0"/>
          </a:p>
        </p:txBody>
      </p:sp>
      <p:sp>
        <p:nvSpPr>
          <p:cNvPr id="34" name="Left-Right Arrow 33"/>
          <p:cNvSpPr/>
          <p:nvPr/>
        </p:nvSpPr>
        <p:spPr>
          <a:xfrm>
            <a:off x="6153996" y="1766332"/>
            <a:ext cx="746337" cy="349391"/>
          </a:xfrm>
          <a:prstGeom prst="left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 rot="18909330">
            <a:off x="5129317" y="2689462"/>
            <a:ext cx="330200" cy="905164"/>
          </a:xfrm>
          <a:prstGeom prst="downArrow">
            <a:avLst/>
          </a:prstGeom>
          <a:solidFill>
            <a:srgbClr val="316E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351866" y="3153142"/>
            <a:ext cx="755235" cy="707886"/>
          </a:xfrm>
          <a:prstGeom prst="rect">
            <a:avLst/>
          </a:prstGeom>
          <a:noFill/>
          <a:effectLst>
            <a:outerShdw blurRad="50800" dist="38100" dir="1506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C3E28"/>
                </a:solidFill>
              </a:rPr>
              <a:t>??</a:t>
            </a:r>
            <a:endParaRPr lang="en-US" sz="4000" dirty="0">
              <a:solidFill>
                <a:srgbClr val="FC3E2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AF10E-0768-4849-B91D-39C2AEF77456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000" dirty="0" smtClean="0"/>
              <a:t>"Correlation is not causation but it sure is a hint" - Edward </a:t>
            </a:r>
            <a:r>
              <a:rPr lang="en-US" sz="2000" dirty="0" err="1" smtClean="0"/>
              <a:t>Tufte</a:t>
            </a:r>
            <a:endParaRPr lang="en-US" sz="2000" dirty="0"/>
          </a:p>
        </p:txBody>
      </p:sp>
      <p:sp>
        <p:nvSpPr>
          <p:cNvPr id="16" name="Rounded Rectangle 15"/>
          <p:cNvSpPr/>
          <p:nvPr/>
        </p:nvSpPr>
        <p:spPr>
          <a:xfrm>
            <a:off x="1109133" y="1397374"/>
            <a:ext cx="1744133" cy="110724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588000" y="3507085"/>
            <a:ext cx="1744133" cy="110724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1708235" y="2616199"/>
            <a:ext cx="484632" cy="785537"/>
          </a:xfrm>
          <a:prstGeom prst="downArrow">
            <a:avLst/>
          </a:prstGeom>
          <a:solidFill>
            <a:srgbClr val="316E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549400" y="176633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28267" y="3739466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Higher rank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3533" y="973667"/>
            <a:ext cx="287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Correlation and causation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36533" y="1028042"/>
            <a:ext cx="343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Correlation, but causation?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199467" y="1582040"/>
            <a:ext cx="1744133" cy="110724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1109133" y="3507085"/>
            <a:ext cx="1744133" cy="110724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549400" y="3743406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Higher rank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075170" y="1597857"/>
            <a:ext cx="1143000" cy="81480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227569" y="169530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Higher quality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351866" y="1766332"/>
            <a:ext cx="1591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words on page</a:t>
            </a:r>
            <a:endParaRPr lang="en-US" dirty="0"/>
          </a:p>
        </p:txBody>
      </p:sp>
      <p:sp>
        <p:nvSpPr>
          <p:cNvPr id="34" name="Left-Right Arrow 33"/>
          <p:cNvSpPr/>
          <p:nvPr/>
        </p:nvSpPr>
        <p:spPr>
          <a:xfrm>
            <a:off x="6153996" y="1766332"/>
            <a:ext cx="746337" cy="349391"/>
          </a:xfrm>
          <a:prstGeom prst="left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 rot="18909330">
            <a:off x="5129317" y="2689462"/>
            <a:ext cx="330200" cy="905164"/>
          </a:xfrm>
          <a:prstGeom prst="downArrow">
            <a:avLst/>
          </a:prstGeom>
          <a:solidFill>
            <a:srgbClr val="316E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351866" y="3153142"/>
            <a:ext cx="755235" cy="707886"/>
          </a:xfrm>
          <a:prstGeom prst="rect">
            <a:avLst/>
          </a:prstGeom>
          <a:noFill/>
          <a:effectLst>
            <a:outerShdw blurRad="50800" dist="38100" dir="1506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C3E28"/>
                </a:solidFill>
              </a:rPr>
              <a:t>??</a:t>
            </a:r>
            <a:endParaRPr lang="en-US" sz="4000" dirty="0">
              <a:solidFill>
                <a:srgbClr val="FC3E28"/>
              </a:solidFill>
            </a:endParaRPr>
          </a:p>
        </p:txBody>
      </p:sp>
      <p:sp>
        <p:nvSpPr>
          <p:cNvPr id="31" name="Left-Right Arrow 30"/>
          <p:cNvSpPr/>
          <p:nvPr/>
        </p:nvSpPr>
        <p:spPr>
          <a:xfrm rot="3406313">
            <a:off x="7899223" y="2565892"/>
            <a:ext cx="534970" cy="349391"/>
          </a:xfrm>
          <a:prstGeom prst="left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7951469" y="3060066"/>
            <a:ext cx="1143000" cy="68334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8103869" y="321003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AF10E-0768-4849-B91D-39C2AEF77456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000" dirty="0" smtClean="0"/>
              <a:t>"Correlation is not causation but it sure is a hint" - Edward </a:t>
            </a:r>
            <a:r>
              <a:rPr lang="en-US" sz="2000" dirty="0" err="1" smtClean="0"/>
              <a:t>Tufte</a:t>
            </a:r>
            <a:endParaRPr lang="en-US" sz="2000" dirty="0"/>
          </a:p>
        </p:txBody>
      </p:sp>
      <p:sp>
        <p:nvSpPr>
          <p:cNvPr id="16" name="Rounded Rectangle 15"/>
          <p:cNvSpPr/>
          <p:nvPr/>
        </p:nvSpPr>
        <p:spPr>
          <a:xfrm>
            <a:off x="1109133" y="1397374"/>
            <a:ext cx="1744133" cy="110724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588000" y="3507085"/>
            <a:ext cx="1744133" cy="110724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1708235" y="2616199"/>
            <a:ext cx="484632" cy="785537"/>
          </a:xfrm>
          <a:prstGeom prst="downArrow">
            <a:avLst/>
          </a:prstGeom>
          <a:solidFill>
            <a:srgbClr val="316E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549400" y="176633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28267" y="3739466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Higher rank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3533" y="973667"/>
            <a:ext cx="287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Correlation and causation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36533" y="1028042"/>
            <a:ext cx="343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Correlation, but causation?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199467" y="1582040"/>
            <a:ext cx="1744133" cy="110724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1109133" y="3507085"/>
            <a:ext cx="1744133" cy="110724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549400" y="3743406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Higher rank</a:t>
            </a:r>
          </a:p>
        </p:txBody>
      </p:sp>
      <p:sp>
        <p:nvSpPr>
          <p:cNvPr id="28" name="Down Arrow 27"/>
          <p:cNvSpPr/>
          <p:nvPr/>
        </p:nvSpPr>
        <p:spPr>
          <a:xfrm rot="3107751">
            <a:off x="7410505" y="3446050"/>
            <a:ext cx="390640" cy="572266"/>
          </a:xfrm>
          <a:prstGeom prst="downArrow">
            <a:avLst/>
          </a:prstGeom>
          <a:solidFill>
            <a:srgbClr val="316E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075170" y="1597857"/>
            <a:ext cx="1143000" cy="81480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227569" y="169530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Higher quality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351866" y="1766332"/>
            <a:ext cx="1591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words on page</a:t>
            </a:r>
            <a:endParaRPr lang="en-US" dirty="0"/>
          </a:p>
        </p:txBody>
      </p:sp>
      <p:sp>
        <p:nvSpPr>
          <p:cNvPr id="34" name="Left-Right Arrow 33"/>
          <p:cNvSpPr/>
          <p:nvPr/>
        </p:nvSpPr>
        <p:spPr>
          <a:xfrm>
            <a:off x="6153996" y="1766332"/>
            <a:ext cx="746337" cy="349391"/>
          </a:xfrm>
          <a:prstGeom prst="left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7951469" y="3060066"/>
            <a:ext cx="1143000" cy="68334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8103869" y="321003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37" name="Left-Right Arrow 36"/>
          <p:cNvSpPr/>
          <p:nvPr/>
        </p:nvSpPr>
        <p:spPr>
          <a:xfrm rot="3406313">
            <a:off x="7899223" y="2565892"/>
            <a:ext cx="534970" cy="349391"/>
          </a:xfrm>
          <a:prstGeom prst="left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AF10E-0768-4849-B91D-39C2AEF77456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422237" y="1943100"/>
            <a:ext cx="4816763" cy="1181100"/>
          </a:xfrm>
        </p:spPr>
        <p:txBody>
          <a:bodyPr/>
          <a:lstStyle/>
          <a:p>
            <a:pPr>
              <a:buNone/>
            </a:pPr>
            <a:r>
              <a:rPr lang="en-US" sz="6000" dirty="0" smtClean="0">
                <a:solidFill>
                  <a:srgbClr val="428470"/>
                </a:solidFill>
              </a:rPr>
              <a:t>Links</a:t>
            </a:r>
            <a:endParaRPr lang="en-US" sz="6000" dirty="0">
              <a:solidFill>
                <a:srgbClr val="42847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15637" y="3268801"/>
            <a:ext cx="1624187" cy="16411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47060" y="4046555"/>
            <a:ext cx="2441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Search quality raters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5631" y="1429480"/>
            <a:ext cx="1981429" cy="1169551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479ABD"/>
                </a:solidFill>
              </a:rPr>
              <a:t>On Page signals: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8.4</a:t>
            </a:r>
          </a:p>
          <a:p>
            <a:r>
              <a:rPr lang="en-US" sz="1400" dirty="0" err="1" smtClean="0">
                <a:solidFill>
                  <a:srgbClr val="479ABD"/>
                </a:solidFill>
              </a:rPr>
              <a:t>PageRank</a:t>
            </a:r>
            <a:r>
              <a:rPr lang="en-US" sz="1400" dirty="0" smtClean="0">
                <a:solidFill>
                  <a:srgbClr val="479ABD"/>
                </a:solidFill>
              </a:rPr>
              <a:t>: </a:t>
            </a:r>
            <a:r>
              <a:rPr lang="en-US" sz="1400" dirty="0" smtClean="0">
                <a:solidFill>
                  <a:srgbClr val="595959"/>
                </a:solidFill>
              </a:rPr>
              <a:t>7.8</a:t>
            </a:r>
          </a:p>
          <a:p>
            <a:r>
              <a:rPr lang="en-US" sz="1400" dirty="0" smtClean="0">
                <a:solidFill>
                  <a:srgbClr val="479ABD"/>
                </a:solidFill>
              </a:rPr>
              <a:t>Anchor text: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5.9</a:t>
            </a:r>
          </a:p>
          <a:p>
            <a:r>
              <a:rPr lang="en-US" sz="1400" dirty="0" smtClean="0">
                <a:solidFill>
                  <a:srgbClr val="479ABD"/>
                </a:solidFill>
              </a:rPr>
              <a:t>Social signals: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3.8</a:t>
            </a:r>
          </a:p>
          <a:p>
            <a:r>
              <a:rPr lang="en-US" sz="1400" dirty="0" smtClean="0">
                <a:solidFill>
                  <a:srgbClr val="479ABD"/>
                </a:solidFill>
              </a:rPr>
              <a:t>etc …</a:t>
            </a: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How does a search engine work?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771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AF10E-0768-4849-B91D-39C2AEF77456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Correlations: Page level links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5637" y="4402667"/>
            <a:ext cx="5847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Link diversity still very important.</a:t>
            </a: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Page Authority highest overall correlated metric.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5" descr="page_link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64" y="1234758"/>
            <a:ext cx="7924800" cy="2814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AF10E-0768-4849-B91D-39C2AEF77456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6" name="Picture 5" descr="ose_screenshot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333" y="586317"/>
            <a:ext cx="5620260" cy="403225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7" name="Donut 6"/>
          <p:cNvSpPr/>
          <p:nvPr/>
        </p:nvSpPr>
        <p:spPr>
          <a:xfrm>
            <a:off x="3652308" y="1460500"/>
            <a:ext cx="804333" cy="539750"/>
          </a:xfrm>
          <a:prstGeom prst="donut">
            <a:avLst>
              <a:gd name="adj" fmla="val 8822"/>
            </a:avLst>
          </a:prstGeom>
          <a:solidFill>
            <a:srgbClr val="4284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6569075" y="2647950"/>
            <a:ext cx="543983" cy="1962150"/>
          </a:xfrm>
          <a:prstGeom prst="donut">
            <a:avLst>
              <a:gd name="adj" fmla="val 8981"/>
            </a:avLst>
          </a:prstGeom>
          <a:solidFill>
            <a:srgbClr val="4284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533" y="1625600"/>
            <a:ext cx="241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Page Authority is a machine learning model that predicts ranking based on links.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808" y="4676950"/>
            <a:ext cx="6687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See: http://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moz.com/learn/seo/page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-authority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AF10E-0768-4849-B91D-39C2AEF77456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Correlations: Domain level links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5637" y="4402667"/>
            <a:ext cx="5847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Domain in-link correlations generally lower the page links.</a:t>
            </a: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Sub-domain metrics now have higher correlation then domain metrics.</a:t>
            </a:r>
          </a:p>
        </p:txBody>
      </p:sp>
      <p:pic>
        <p:nvPicPr>
          <p:cNvPr id="6" name="Picture 5" descr="domain_link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1343853"/>
            <a:ext cx="7902223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urvey_inlink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08" y="999067"/>
            <a:ext cx="8813021" cy="310597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AF10E-0768-4849-B91D-39C2AEF77456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Survey: Links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5637" y="4402667"/>
            <a:ext cx="5847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Consistent with correlations, links from domains most important.</a:t>
            </a: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Relevance of page/domain also thought to be very important.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AF10E-0768-4849-B91D-39C2AEF77456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422237" y="1943100"/>
            <a:ext cx="4816763" cy="1181100"/>
          </a:xfrm>
        </p:spPr>
        <p:txBody>
          <a:bodyPr/>
          <a:lstStyle/>
          <a:p>
            <a:pPr>
              <a:buNone/>
            </a:pPr>
            <a:r>
              <a:rPr lang="en-US" sz="6000" dirty="0" smtClean="0">
                <a:solidFill>
                  <a:srgbClr val="428470"/>
                </a:solidFill>
              </a:rPr>
              <a:t>Anchor Text</a:t>
            </a:r>
            <a:endParaRPr lang="en-US" sz="6000" dirty="0">
              <a:solidFill>
                <a:srgbClr val="42847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AF10E-0768-4849-B91D-39C2AEF77456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Correlations: Anchor text	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5637" y="4224867"/>
            <a:ext cx="5847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Partial and exact match have same correlation.</a:t>
            </a: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Internal anchor text correlations significantly lower then external.</a:t>
            </a:r>
          </a:p>
        </p:txBody>
      </p:sp>
      <p:pic>
        <p:nvPicPr>
          <p:cNvPr id="8" name="Picture 7" descr="anchor_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1307558"/>
            <a:ext cx="8499763" cy="2464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urvey_anchor_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08" y="1024466"/>
            <a:ext cx="8801192" cy="310180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AF10E-0768-4849-B91D-39C2AEF77456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Survey: Anchor text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5637" y="4402667"/>
            <a:ext cx="5847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After Penguin, organic (mix of branded, non-branded) anchor text distribution thought to be more important the quantity.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AF10E-0768-4849-B91D-39C2AEF77456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422237" y="1943100"/>
            <a:ext cx="4816763" cy="1181100"/>
          </a:xfrm>
        </p:spPr>
        <p:txBody>
          <a:bodyPr/>
          <a:lstStyle/>
          <a:p>
            <a:pPr>
              <a:buNone/>
            </a:pPr>
            <a:r>
              <a:rPr lang="en-US" sz="6000" dirty="0" smtClean="0">
                <a:solidFill>
                  <a:srgbClr val="428470"/>
                </a:solidFill>
              </a:rPr>
              <a:t>Site Speed</a:t>
            </a:r>
            <a:endParaRPr lang="en-US" sz="6000" dirty="0">
              <a:solidFill>
                <a:srgbClr val="42847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AF10E-0768-4849-B91D-39C2AEF77456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Correlations: Site speed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6304" y="4142847"/>
            <a:ext cx="6687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Zoompf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to provided the speed data.</a:t>
            </a: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Response time has negative correlation, but total load time does not!</a:t>
            </a:r>
          </a:p>
        </p:txBody>
      </p:sp>
      <p:pic>
        <p:nvPicPr>
          <p:cNvPr id="6" name="Picture 5" descr="site_spe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04" y="1143744"/>
            <a:ext cx="8509771" cy="2999103"/>
          </a:xfrm>
          <a:prstGeom prst="rect">
            <a:avLst/>
          </a:prstGeom>
        </p:spPr>
      </p:pic>
      <p:pic>
        <p:nvPicPr>
          <p:cNvPr id="7" name="Picture 6" descr="zoompf_logo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37" y="1770879"/>
            <a:ext cx="693763" cy="161010"/>
          </a:xfrm>
          <a:prstGeom prst="rect">
            <a:avLst/>
          </a:prstGeom>
        </p:spPr>
      </p:pic>
      <p:pic>
        <p:nvPicPr>
          <p:cNvPr id="8" name="Picture 7" descr="zoompf_logo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37" y="2281695"/>
            <a:ext cx="693763" cy="161010"/>
          </a:xfrm>
          <a:prstGeom prst="rect">
            <a:avLst/>
          </a:prstGeom>
        </p:spPr>
      </p:pic>
      <p:pic>
        <p:nvPicPr>
          <p:cNvPr id="9" name="Picture 8" descr="zoompf_logo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37" y="2700723"/>
            <a:ext cx="693763" cy="161010"/>
          </a:xfrm>
          <a:prstGeom prst="rect">
            <a:avLst/>
          </a:prstGeom>
        </p:spPr>
      </p:pic>
      <p:pic>
        <p:nvPicPr>
          <p:cNvPr id="10" name="Picture 9" descr="zoompf_logo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37" y="3623733"/>
            <a:ext cx="693763" cy="161010"/>
          </a:xfrm>
          <a:prstGeom prst="rect">
            <a:avLst/>
          </a:prstGeom>
        </p:spPr>
      </p:pic>
      <p:pic>
        <p:nvPicPr>
          <p:cNvPr id="11" name="Picture 10" descr="moz_logo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736" y="3174999"/>
            <a:ext cx="500064" cy="144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AF10E-0768-4849-B91D-39C2AEF77456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Speed and users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6304" y="4142847"/>
            <a:ext cx="66878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Jonathon Colman: </a:t>
            </a:r>
          </a:p>
          <a:p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http://www.slideshare.net/jcolman/seo-site-speed-and-battlestar-galactica-searchfest-2012-11735155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8704" y="1358900"/>
            <a:ext cx="83296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200" dirty="0" smtClean="0">
                <a:solidFill>
                  <a:srgbClr val="316EFF"/>
                </a:solidFill>
              </a:rPr>
              <a:t>40%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of customers will abandon any site that takes longer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than </a:t>
            </a:r>
            <a:r>
              <a:rPr lang="en-US" sz="3200" dirty="0" smtClean="0">
                <a:solidFill>
                  <a:srgbClr val="316EFF"/>
                </a:solidFill>
              </a:rPr>
              <a:t>3 seconds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load</a:t>
            </a:r>
          </a:p>
          <a:p>
            <a:pPr>
              <a:buFont typeface="Arial"/>
              <a:buChar char="•"/>
            </a:pPr>
            <a:endParaRPr lang="en-US" sz="3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Conversion rate drops by </a:t>
            </a:r>
            <a:r>
              <a:rPr lang="en-US" sz="3200" dirty="0" smtClean="0">
                <a:solidFill>
                  <a:srgbClr val="316EFF"/>
                </a:solidFill>
              </a:rPr>
              <a:t>7%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for </a:t>
            </a:r>
            <a:r>
              <a:rPr lang="en-US" sz="3200" dirty="0" smtClean="0">
                <a:solidFill>
                  <a:srgbClr val="316EFF"/>
                </a:solidFill>
              </a:rPr>
              <a:t>every 1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200" dirty="0" smtClean="0">
                <a:solidFill>
                  <a:srgbClr val="316EFF"/>
                </a:solidFill>
              </a:rPr>
              <a:t>second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 load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 10"/>
          <p:cNvSpPr/>
          <p:nvPr/>
        </p:nvSpPr>
        <p:spPr>
          <a:xfrm>
            <a:off x="3405082" y="1579214"/>
            <a:ext cx="2064385" cy="2113398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20055" y="2098238"/>
            <a:ext cx="1520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Algorithm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15637" y="3268801"/>
            <a:ext cx="1624187" cy="16411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47060" y="4046555"/>
            <a:ext cx="2441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Search quality raters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5631" y="1429480"/>
            <a:ext cx="1981429" cy="1169551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479ABD"/>
                </a:solidFill>
              </a:rPr>
              <a:t>On Page signals: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8.4</a:t>
            </a:r>
          </a:p>
          <a:p>
            <a:r>
              <a:rPr lang="en-US" sz="1400" dirty="0" err="1" smtClean="0">
                <a:solidFill>
                  <a:srgbClr val="479ABD"/>
                </a:solidFill>
              </a:rPr>
              <a:t>PageRank</a:t>
            </a:r>
            <a:r>
              <a:rPr lang="en-US" sz="1400" dirty="0" smtClean="0">
                <a:solidFill>
                  <a:srgbClr val="479ABD"/>
                </a:solidFill>
              </a:rPr>
              <a:t>: </a:t>
            </a:r>
            <a:r>
              <a:rPr lang="en-US" sz="1400" dirty="0" smtClean="0">
                <a:solidFill>
                  <a:srgbClr val="595959"/>
                </a:solidFill>
              </a:rPr>
              <a:t>7.8</a:t>
            </a:r>
          </a:p>
          <a:p>
            <a:r>
              <a:rPr lang="en-US" sz="1400" dirty="0" smtClean="0">
                <a:solidFill>
                  <a:srgbClr val="479ABD"/>
                </a:solidFill>
              </a:rPr>
              <a:t>Anchor text: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5.9</a:t>
            </a:r>
          </a:p>
          <a:p>
            <a:r>
              <a:rPr lang="en-US" sz="1400" dirty="0" smtClean="0">
                <a:solidFill>
                  <a:srgbClr val="479ABD"/>
                </a:solidFill>
              </a:rPr>
              <a:t>Social signals: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3.8</a:t>
            </a:r>
          </a:p>
          <a:p>
            <a:r>
              <a:rPr lang="en-US" sz="1400" dirty="0" smtClean="0">
                <a:solidFill>
                  <a:srgbClr val="479ABD"/>
                </a:solidFill>
              </a:rPr>
              <a:t>etc …</a:t>
            </a: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Up Arrow 16"/>
          <p:cNvSpPr/>
          <p:nvPr/>
        </p:nvSpPr>
        <p:spPr>
          <a:xfrm rot="3142548">
            <a:off x="2497644" y="2965042"/>
            <a:ext cx="358188" cy="1061433"/>
          </a:xfrm>
          <a:prstGeom prst="upArrow">
            <a:avLst>
              <a:gd name="adj1" fmla="val 41847"/>
              <a:gd name="adj2" fmla="val 94607"/>
            </a:avLst>
          </a:prstGeom>
          <a:solidFill>
            <a:srgbClr val="479A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 rot="6949006">
            <a:off x="2546563" y="1921274"/>
            <a:ext cx="269367" cy="1056513"/>
          </a:xfrm>
          <a:prstGeom prst="upArrow">
            <a:avLst>
              <a:gd name="adj1" fmla="val 36486"/>
              <a:gd name="adj2" fmla="val 94607"/>
            </a:avLst>
          </a:prstGeom>
          <a:solidFill>
            <a:srgbClr val="479A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How does a search engine work?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771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AF10E-0768-4849-B91D-39C2AEF77456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815937" y="1943100"/>
            <a:ext cx="3546763" cy="1181100"/>
          </a:xfrm>
        </p:spPr>
        <p:txBody>
          <a:bodyPr/>
          <a:lstStyle/>
          <a:p>
            <a:pPr>
              <a:buNone/>
            </a:pPr>
            <a:r>
              <a:rPr lang="en-US" sz="6000" dirty="0" smtClean="0">
                <a:solidFill>
                  <a:srgbClr val="428470"/>
                </a:solidFill>
              </a:rPr>
              <a:t>On-Page</a:t>
            </a:r>
            <a:endParaRPr lang="en-US" sz="6000" dirty="0">
              <a:solidFill>
                <a:srgbClr val="42847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AF10E-0768-4849-B91D-39C2AEF77456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7" name="Picture 6" descr="on_page_20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53" y="1391178"/>
            <a:ext cx="7434249" cy="29014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6304" y="4600377"/>
            <a:ext cx="6687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2011, we found low on-page keyword related factors.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26000" y="1988178"/>
            <a:ext cx="132926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339966"/>
                </a:solidFill>
              </a:rPr>
              <a:t>2011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246304" y="685156"/>
            <a:ext cx="8312727" cy="595197"/>
          </a:xfrm>
          <a:prstGeom prst="rect">
            <a:avLst/>
          </a:prstGeom>
        </p:spPr>
        <p:txBody>
          <a:bodyPr vert="horz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Correlations: Keyword on-page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AF10E-0768-4849-B91D-39C2AEF77456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Survey: On-page</a:t>
            </a:r>
            <a:endParaRPr lang="en-US" dirty="0"/>
          </a:p>
        </p:txBody>
      </p:sp>
      <p:pic>
        <p:nvPicPr>
          <p:cNvPr id="5" name="Picture 4" descr="survey_kw_onp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1127953"/>
            <a:ext cx="7772930" cy="30336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6304" y="4600377"/>
            <a:ext cx="6687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General consensus that KW in are important.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04933" y="2857500"/>
            <a:ext cx="132926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479ABD"/>
                </a:solidFill>
              </a:rPr>
              <a:t>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AF10E-0768-4849-B91D-39C2AEF77456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Beyond TF-IDF</a:t>
            </a:r>
            <a:endParaRPr lang="en-US" dirty="0"/>
          </a:p>
        </p:txBody>
      </p:sp>
      <p:pic>
        <p:nvPicPr>
          <p:cNvPr id="5" name="Picture 4" descr="qdr_scholar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1427278"/>
            <a:ext cx="3249141" cy="963314"/>
          </a:xfrm>
          <a:prstGeom prst="rect">
            <a:avLst/>
          </a:prstGeom>
        </p:spPr>
      </p:pic>
      <p:sp>
        <p:nvSpPr>
          <p:cNvPr id="6" name="Cross 5"/>
          <p:cNvSpPr/>
          <p:nvPr/>
        </p:nvSpPr>
        <p:spPr>
          <a:xfrm>
            <a:off x="1659467" y="2500659"/>
            <a:ext cx="499534" cy="457828"/>
          </a:xfrm>
          <a:prstGeom prst="plus">
            <a:avLst>
              <a:gd name="adj" fmla="val 3389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qdr_scholar2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61" y="3158522"/>
            <a:ext cx="3537479" cy="8902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2743" y="4707728"/>
            <a:ext cx="7102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See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http://moz.com/blog/determining-relevance-how-similarity-is-scored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74065" y="1744261"/>
            <a:ext cx="3056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&gt; 700 papers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AF10E-0768-4849-B91D-39C2AEF77456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Beyond TF-IDF</a:t>
            </a:r>
            <a:endParaRPr lang="en-US" dirty="0"/>
          </a:p>
        </p:txBody>
      </p:sp>
      <p:pic>
        <p:nvPicPr>
          <p:cNvPr id="5" name="Picture 4" descr="qdr_scholar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1427278"/>
            <a:ext cx="3249141" cy="963314"/>
          </a:xfrm>
          <a:prstGeom prst="rect">
            <a:avLst/>
          </a:prstGeom>
        </p:spPr>
      </p:pic>
      <p:sp>
        <p:nvSpPr>
          <p:cNvPr id="6" name="Cross 5"/>
          <p:cNvSpPr/>
          <p:nvPr/>
        </p:nvSpPr>
        <p:spPr>
          <a:xfrm>
            <a:off x="1659467" y="2500659"/>
            <a:ext cx="499534" cy="457828"/>
          </a:xfrm>
          <a:prstGeom prst="plus">
            <a:avLst>
              <a:gd name="adj" fmla="val 3389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qdr_scholar2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61" y="3158522"/>
            <a:ext cx="3537479" cy="8902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2743" y="4707728"/>
            <a:ext cx="7102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See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http://moz.com/blog/determining-relevance-how-similarity-is-scored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74065" y="1744261"/>
            <a:ext cx="3056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&gt; 700 papers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01065" y="2848420"/>
            <a:ext cx="4614330" cy="1200328"/>
          </a:xfrm>
          <a:prstGeom prst="rect">
            <a:avLst/>
          </a:prstGeom>
          <a:noFill/>
          <a:ln>
            <a:solidFill>
              <a:srgbClr val="47474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79ABD"/>
                </a:solidFill>
              </a:rPr>
              <a:t>Language Model</a:t>
            </a:r>
          </a:p>
          <a:p>
            <a:r>
              <a:rPr lang="en-US" sz="2400" dirty="0" err="1" smtClean="0">
                <a:solidFill>
                  <a:srgbClr val="479ABD"/>
                </a:solidFill>
                <a:latin typeface="American Typewriter Condensed"/>
                <a:cs typeface="American Typewriter Condensed"/>
              </a:rPr>
              <a:t>P(optimization</a:t>
            </a:r>
            <a:r>
              <a:rPr lang="en-US" sz="2400" dirty="0" smtClean="0">
                <a:solidFill>
                  <a:srgbClr val="479ABD"/>
                </a:solidFill>
                <a:latin typeface="American Typewriter Condensed"/>
                <a:cs typeface="American Typewriter Condensed"/>
              </a:rPr>
              <a:t> | search, engine)  &gt;&gt;</a:t>
            </a:r>
          </a:p>
          <a:p>
            <a:r>
              <a:rPr lang="en-US" sz="2400" dirty="0" err="1" smtClean="0">
                <a:solidFill>
                  <a:srgbClr val="479ABD"/>
                </a:solidFill>
                <a:latin typeface="American Typewriter Condensed"/>
                <a:cs typeface="American Typewriter Condensed"/>
              </a:rPr>
              <a:t>P(walking</a:t>
            </a:r>
            <a:r>
              <a:rPr lang="en-US" sz="2400" dirty="0" smtClean="0">
                <a:solidFill>
                  <a:srgbClr val="479ABD"/>
                </a:solidFill>
                <a:latin typeface="American Typewriter Condensed"/>
                <a:cs typeface="American Typewriter Condensed"/>
              </a:rPr>
              <a:t> | search, engine</a:t>
            </a:r>
            <a:r>
              <a:rPr lang="en-US" dirty="0" smtClean="0">
                <a:solidFill>
                  <a:srgbClr val="479ABD"/>
                </a:solidFill>
                <a:latin typeface="American Typewriter Condensed"/>
                <a:cs typeface="American Typewriter Condensed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AF10E-0768-4849-B91D-39C2AEF77456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Correlations: Keyword on-page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6304" y="4292230"/>
            <a:ext cx="6687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Using a more sophisticated model increases correlations.</a:t>
            </a: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 also used a larger corpus in 2013 that should increase correlations.</a:t>
            </a:r>
          </a:p>
        </p:txBody>
      </p:sp>
      <p:pic>
        <p:nvPicPr>
          <p:cNvPr id="9" name="Picture 8" descr="body_text_l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37" y="1127953"/>
            <a:ext cx="7280437" cy="30031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99097" y="1600200"/>
            <a:ext cx="132926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479ABD"/>
                </a:solidFill>
              </a:rPr>
              <a:t>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AF10E-0768-4849-B91D-39C2AEF77456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Correlations: Keyword on-page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6304" y="4600377"/>
            <a:ext cx="6687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Title, meta description and H1 all have relatively high correlations.</a:t>
            </a:r>
          </a:p>
        </p:txBody>
      </p:sp>
      <p:pic>
        <p:nvPicPr>
          <p:cNvPr id="6" name="Picture 5" descr="qd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353" y="1127953"/>
            <a:ext cx="7341130" cy="28446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99097" y="1600200"/>
            <a:ext cx="132926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479ABD"/>
                </a:solidFill>
              </a:rPr>
              <a:t>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AF10E-0768-4849-B91D-39C2AEF77456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Correlations: Other on-page</a:t>
            </a:r>
          </a:p>
          <a:p>
            <a:endParaRPr lang="en-US" dirty="0"/>
          </a:p>
        </p:txBody>
      </p:sp>
      <p:pic>
        <p:nvPicPr>
          <p:cNvPr id="4" name="Picture 3" descr="extrac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6" y="1127953"/>
            <a:ext cx="8312727" cy="33222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2743" y="4399951"/>
            <a:ext cx="59902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Document length has relatively high correlation.</a:t>
            </a: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Structured data and Google+ markup has no correlation</a:t>
            </a:r>
          </a:p>
          <a:p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AF10E-0768-4849-B91D-39C2AEF77456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15637" y="532756"/>
            <a:ext cx="8312727" cy="595197"/>
          </a:xfrm>
        </p:spPr>
        <p:txBody>
          <a:bodyPr/>
          <a:lstStyle/>
          <a:p>
            <a:r>
              <a:rPr lang="en-US" dirty="0" smtClean="0"/>
              <a:t>Are sites implementing structured data?</a:t>
            </a:r>
          </a:p>
          <a:p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67027647"/>
              </p:ext>
            </p:extLst>
          </p:nvPr>
        </p:nvGraphicFramePr>
        <p:xfrm>
          <a:off x="1342737" y="1282700"/>
          <a:ext cx="6264563" cy="2867659"/>
        </p:xfrm>
        <a:graphic>
          <a:graphicData uri="http://schemas.openxmlformats.org/drawingml/2006/table">
            <a:tbl>
              <a:tblPr/>
              <a:tblGrid>
                <a:gridCol w="2772063"/>
                <a:gridCol w="3492500"/>
              </a:tblGrid>
              <a:tr h="979071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0" i="0" u="none" strike="noStrike" dirty="0" smtClean="0">
                          <a:solidFill>
                            <a:srgbClr val="316EFF"/>
                          </a:solidFill>
                          <a:latin typeface="Verdana"/>
                        </a:rPr>
                        <a:t>Markup</a:t>
                      </a:r>
                    </a:p>
                    <a:p>
                      <a:pPr algn="l" fontAlgn="b"/>
                      <a:endParaRPr lang="en-US" sz="3600" b="0" i="0" u="none" strike="noStrike" dirty="0">
                        <a:solidFill>
                          <a:srgbClr val="316EFF"/>
                        </a:solidFill>
                        <a:latin typeface="Verdana"/>
                      </a:endParaRPr>
                    </a:p>
                  </a:txBody>
                  <a:tcPr marL="182880" marR="182880" marT="127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0" i="0" u="none" strike="noStrike" dirty="0">
                          <a:solidFill>
                            <a:srgbClr val="316EFF"/>
                          </a:solidFill>
                          <a:latin typeface="Verdana"/>
                        </a:rPr>
                        <a:t>Percent of URLs</a:t>
                      </a:r>
                    </a:p>
                  </a:txBody>
                  <a:tcPr marL="182880" marR="18288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197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latin typeface="Verdana"/>
                        </a:rPr>
                        <a:t>Open graph</a:t>
                      </a:r>
                    </a:p>
                  </a:txBody>
                  <a:tcPr marL="182880" marR="182880" marT="127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36.9%</a:t>
                      </a:r>
                    </a:p>
                  </a:txBody>
                  <a:tcPr marL="182880" marR="18288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3197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latin typeface="Verdana"/>
                        </a:rPr>
                        <a:t>schema.org</a:t>
                      </a:r>
                    </a:p>
                  </a:txBody>
                  <a:tcPr marL="182880" marR="182880" marT="127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9.9%</a:t>
                      </a:r>
                    </a:p>
                  </a:txBody>
                  <a:tcPr marL="182880" marR="18288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3197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latin typeface="Verdana"/>
                        </a:rPr>
                        <a:t>G+ publisher</a:t>
                      </a:r>
                    </a:p>
                  </a:txBody>
                  <a:tcPr marL="182880" marR="182880" marT="127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7.1%</a:t>
                      </a:r>
                    </a:p>
                  </a:txBody>
                  <a:tcPr marL="182880" marR="18288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344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latin typeface="Verdana"/>
                        </a:rPr>
                        <a:t>G+ author</a:t>
                      </a:r>
                    </a:p>
                  </a:txBody>
                  <a:tcPr marL="182880" marR="182880" marT="127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2.2%</a:t>
                      </a:r>
                    </a:p>
                  </a:txBody>
                  <a:tcPr marL="182880" marR="18288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AF10E-0768-4849-B91D-39C2AEF77456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9" name="Picture 8" descr="open_graph_author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953" y="1127953"/>
            <a:ext cx="4551147" cy="3637325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15637" y="532756"/>
            <a:ext cx="8312727" cy="595197"/>
          </a:xfrm>
        </p:spPr>
        <p:txBody>
          <a:bodyPr/>
          <a:lstStyle/>
          <a:p>
            <a:r>
              <a:rPr lang="en-US" dirty="0" smtClean="0"/>
              <a:t>Don’t ignore authorship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ovie_review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7709" y="1334536"/>
            <a:ext cx="2313504" cy="3146832"/>
          </a:xfrm>
          <a:prstGeom prst="rect">
            <a:avLst/>
          </a:prstGeom>
        </p:spPr>
      </p:pic>
      <p:sp>
        <p:nvSpPr>
          <p:cNvPr id="11" name="Cloud 10"/>
          <p:cNvSpPr/>
          <p:nvPr/>
        </p:nvSpPr>
        <p:spPr>
          <a:xfrm>
            <a:off x="3405082" y="1579214"/>
            <a:ext cx="2064385" cy="2113398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20055" y="2098238"/>
            <a:ext cx="1520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Algorithm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15637" y="3268801"/>
            <a:ext cx="1624187" cy="16411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47060" y="4046555"/>
            <a:ext cx="2441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Search quality raters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5631" y="1429480"/>
            <a:ext cx="1981429" cy="1169551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479ABD"/>
                </a:solidFill>
              </a:rPr>
              <a:t>On Page signals: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8.4</a:t>
            </a:r>
          </a:p>
          <a:p>
            <a:r>
              <a:rPr lang="en-US" sz="1400" dirty="0" err="1" smtClean="0">
                <a:solidFill>
                  <a:srgbClr val="479ABD"/>
                </a:solidFill>
              </a:rPr>
              <a:t>PageRank</a:t>
            </a:r>
            <a:r>
              <a:rPr lang="en-US" sz="1400" dirty="0" smtClean="0">
                <a:solidFill>
                  <a:srgbClr val="479ABD"/>
                </a:solidFill>
              </a:rPr>
              <a:t>: </a:t>
            </a:r>
            <a:r>
              <a:rPr lang="en-US" sz="1400" dirty="0" smtClean="0">
                <a:solidFill>
                  <a:srgbClr val="595959"/>
                </a:solidFill>
              </a:rPr>
              <a:t>7.8</a:t>
            </a:r>
          </a:p>
          <a:p>
            <a:r>
              <a:rPr lang="en-US" sz="1400" dirty="0" smtClean="0">
                <a:solidFill>
                  <a:srgbClr val="479ABD"/>
                </a:solidFill>
              </a:rPr>
              <a:t>Anchor text: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5.9</a:t>
            </a:r>
          </a:p>
          <a:p>
            <a:r>
              <a:rPr lang="en-US" sz="1400" dirty="0" smtClean="0">
                <a:solidFill>
                  <a:srgbClr val="479ABD"/>
                </a:solidFill>
              </a:rPr>
              <a:t>Social signals: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3.8</a:t>
            </a:r>
          </a:p>
          <a:p>
            <a:r>
              <a:rPr lang="en-US" sz="1400" dirty="0" smtClean="0">
                <a:solidFill>
                  <a:srgbClr val="479ABD"/>
                </a:solidFill>
              </a:rPr>
              <a:t>etc …</a:t>
            </a: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Bent Arrow 15"/>
          <p:cNvSpPr/>
          <p:nvPr/>
        </p:nvSpPr>
        <p:spPr>
          <a:xfrm flipV="1">
            <a:off x="4748902" y="3523435"/>
            <a:ext cx="1634965" cy="565963"/>
          </a:xfrm>
          <a:prstGeom prst="bentArrow">
            <a:avLst>
              <a:gd name="adj1" fmla="val 9849"/>
              <a:gd name="adj2" fmla="val 12879"/>
              <a:gd name="adj3" fmla="val 10606"/>
              <a:gd name="adj4" fmla="val 43750"/>
            </a:avLst>
          </a:prstGeom>
          <a:solidFill>
            <a:srgbClr val="479A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Up Arrow 16"/>
          <p:cNvSpPr/>
          <p:nvPr/>
        </p:nvSpPr>
        <p:spPr>
          <a:xfrm rot="3142548">
            <a:off x="2497644" y="2965042"/>
            <a:ext cx="358188" cy="1061433"/>
          </a:xfrm>
          <a:prstGeom prst="upArrow">
            <a:avLst>
              <a:gd name="adj1" fmla="val 41847"/>
              <a:gd name="adj2" fmla="val 94607"/>
            </a:avLst>
          </a:prstGeom>
          <a:solidFill>
            <a:srgbClr val="479A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 rot="6949006">
            <a:off x="2546563" y="1921274"/>
            <a:ext cx="269367" cy="1056513"/>
          </a:xfrm>
          <a:prstGeom prst="upArrow">
            <a:avLst>
              <a:gd name="adj1" fmla="val 36486"/>
              <a:gd name="adj2" fmla="val 94607"/>
            </a:avLst>
          </a:prstGeom>
          <a:solidFill>
            <a:srgbClr val="479A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How does a search engine work?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771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AF10E-0768-4849-B91D-39C2AEF77456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244437" y="1943100"/>
            <a:ext cx="4804063" cy="1181100"/>
          </a:xfrm>
        </p:spPr>
        <p:txBody>
          <a:bodyPr/>
          <a:lstStyle/>
          <a:p>
            <a:pPr>
              <a:buNone/>
            </a:pPr>
            <a:r>
              <a:rPr lang="en-US" sz="6000" dirty="0" smtClean="0">
                <a:solidFill>
                  <a:srgbClr val="428470"/>
                </a:solidFill>
              </a:rPr>
              <a:t>URL-Domain</a:t>
            </a:r>
            <a:endParaRPr lang="en-US" sz="6000" dirty="0">
              <a:solidFill>
                <a:srgbClr val="42847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AF10E-0768-4849-B91D-39C2AEF77456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Correlations: URL</a:t>
            </a:r>
            <a:endParaRPr lang="en-US" dirty="0"/>
          </a:p>
        </p:txBody>
      </p:sp>
      <p:pic>
        <p:nvPicPr>
          <p:cNvPr id="4" name="Picture 3" descr="urldomai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171" y="1127953"/>
            <a:ext cx="6381634" cy="31088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6334" y="4114557"/>
            <a:ext cx="53678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Query:  “adidas sneakers”</a:t>
            </a:r>
          </a:p>
          <a:p>
            <a:pPr lvl="0"/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Exact Match Domain (EMD):   www.adidassneakers.com</a:t>
            </a:r>
          </a:p>
          <a:p>
            <a:pPr lvl="0"/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Partial Match Domain (PMD):  www.adidas.com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AF10E-0768-4849-B91D-39C2AEF77456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Survey: URL</a:t>
            </a:r>
            <a:endParaRPr lang="en-US" dirty="0"/>
          </a:p>
        </p:txBody>
      </p:sp>
      <p:pic>
        <p:nvPicPr>
          <p:cNvPr id="5" name="Picture 4" descr="urldomai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133" y="1127953"/>
            <a:ext cx="6440965" cy="31377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6334" y="4114557"/>
            <a:ext cx="53678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Query:  “adidas sneakers”</a:t>
            </a:r>
          </a:p>
          <a:p>
            <a:pPr lvl="0"/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Exact Match Domain (EMD):   www.adidassneakers.com</a:t>
            </a:r>
          </a:p>
          <a:p>
            <a:pPr lvl="0"/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Partial Match Domain (PMD):  www.adidas.com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AF10E-0768-4849-B91D-39C2AEF77456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Exact match domain over time</a:t>
            </a:r>
            <a:endParaRPr lang="en-US" dirty="0"/>
          </a:p>
        </p:txBody>
      </p:sp>
      <p:pic>
        <p:nvPicPr>
          <p:cNvPr id="6" name="Picture 5" descr="emd_timeseries_perc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287" y="1127953"/>
            <a:ext cx="6578600" cy="34514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AF10E-0768-4849-B91D-39C2AEF77456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Exact match domain over time</a:t>
            </a:r>
            <a:endParaRPr lang="en-US" dirty="0"/>
          </a:p>
        </p:txBody>
      </p:sp>
      <p:pic>
        <p:nvPicPr>
          <p:cNvPr id="5" name="Picture 4" descr="emd_timeseries_bot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133" y="1127953"/>
            <a:ext cx="6604216" cy="3464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AF10E-0768-4849-B91D-39C2AEF77456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Exact match domain over time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719668" y="2861735"/>
            <a:ext cx="2726266" cy="1"/>
          </a:xfrm>
          <a:prstGeom prst="line">
            <a:avLst/>
          </a:prstGeom>
          <a:ln w="444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Screen Shot 2013-07-01 at 8.53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608670" y="1210733"/>
            <a:ext cx="5649410" cy="3490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AF10E-0768-4849-B91D-39C2AEF77456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Exact match domain over time</a:t>
            </a:r>
            <a:endParaRPr lang="en-US" dirty="0"/>
          </a:p>
        </p:txBody>
      </p:sp>
      <p:pic>
        <p:nvPicPr>
          <p:cNvPr id="5" name="Picture 4" descr="emd_timeseries_bot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133" y="1127953"/>
            <a:ext cx="6604216" cy="346492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5400000">
            <a:off x="723900" y="2857500"/>
            <a:ext cx="2743200" cy="8466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matt_cutt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062" y="1314418"/>
            <a:ext cx="549805" cy="54980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rot="5400000">
            <a:off x="2192868" y="1684868"/>
            <a:ext cx="381000" cy="347131"/>
          </a:xfrm>
          <a:prstGeom prst="straightConnector1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AF10E-0768-4849-B91D-39C2AEF77456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Exact match domain over time</a:t>
            </a:r>
            <a:endParaRPr lang="en-US" dirty="0"/>
          </a:p>
        </p:txBody>
      </p:sp>
      <p:pic>
        <p:nvPicPr>
          <p:cNvPr id="5" name="Picture 4" descr="emd_timeseries_bot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133" y="1127953"/>
            <a:ext cx="6604216" cy="346492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5096933" y="2048933"/>
            <a:ext cx="745068" cy="440266"/>
          </a:xfrm>
          <a:prstGeom prst="straightConnector1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22349" y="1787323"/>
            <a:ext cx="145605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Removal of low quality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EMDs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??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723900" y="2857500"/>
            <a:ext cx="2743200" cy="8466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matt_cutt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062" y="1314418"/>
            <a:ext cx="549805" cy="54980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rot="5400000">
            <a:off x="2192868" y="1684868"/>
            <a:ext cx="381000" cy="347131"/>
          </a:xfrm>
          <a:prstGeom prst="straightConnector1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AF10E-0768-4849-B91D-39C2AEF77456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117437" y="1765300"/>
            <a:ext cx="5515263" cy="1181100"/>
          </a:xfrm>
        </p:spPr>
        <p:txBody>
          <a:bodyPr/>
          <a:lstStyle/>
          <a:p>
            <a:pPr>
              <a:buNone/>
            </a:pPr>
            <a:r>
              <a:rPr lang="en-US" sz="6000" dirty="0" smtClean="0">
                <a:solidFill>
                  <a:srgbClr val="428470"/>
                </a:solidFill>
              </a:rPr>
              <a:t>Brand metrics</a:t>
            </a:r>
            <a:endParaRPr lang="en-US" sz="6000" dirty="0">
              <a:solidFill>
                <a:srgbClr val="42847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AF10E-0768-4849-B91D-39C2AEF77456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Correlations: Brand metrics</a:t>
            </a:r>
            <a:endParaRPr lang="en-US" dirty="0"/>
          </a:p>
        </p:txBody>
      </p:sp>
      <p:pic>
        <p:nvPicPr>
          <p:cNvPr id="7" name="Picture 6" descr="fw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462" y="1631370"/>
            <a:ext cx="7230005" cy="1872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AF10E-0768-4849-B91D-39C2AEF7745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 descr="mrqe_search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75" y="756647"/>
            <a:ext cx="4136059" cy="6880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4933" y="4545444"/>
            <a:ext cx="569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Different feature types include: On-page, links, anchor text, social signals and properties of the URL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AF10E-0768-4849-B91D-39C2AEF77456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Correlations: Brand metrics</a:t>
            </a:r>
            <a:endParaRPr lang="en-US" dirty="0"/>
          </a:p>
        </p:txBody>
      </p:sp>
      <p:pic>
        <p:nvPicPr>
          <p:cNvPr id="4" name="Picture 3" descr="freshsc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032" y="1127953"/>
            <a:ext cx="8225332" cy="34015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2743" y="4399951"/>
            <a:ext cx="5990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Fresh and brand mentions have a relatively high correlation.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AF10E-0768-4849-B91D-39C2AEF77456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Survey: Brand metrics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2743" y="4399951"/>
            <a:ext cx="5990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Other then search volume,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SEOs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thought that brand mentions were relatively unimportant.</a:t>
            </a:r>
          </a:p>
        </p:txBody>
      </p:sp>
      <p:pic>
        <p:nvPicPr>
          <p:cNvPr id="6" name="Picture 5" descr="brand_metric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53" y="1293705"/>
            <a:ext cx="7683723" cy="2617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AF10E-0768-4849-B91D-39C2AEF77456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854037" y="1943100"/>
            <a:ext cx="4804063" cy="1181100"/>
          </a:xfrm>
        </p:spPr>
        <p:txBody>
          <a:bodyPr/>
          <a:lstStyle/>
          <a:p>
            <a:pPr>
              <a:buNone/>
            </a:pPr>
            <a:r>
              <a:rPr lang="en-US" sz="6000" dirty="0" smtClean="0">
                <a:solidFill>
                  <a:srgbClr val="428470"/>
                </a:solidFill>
              </a:rPr>
              <a:t>Social</a:t>
            </a:r>
            <a:endParaRPr lang="en-US" sz="6000" dirty="0">
              <a:solidFill>
                <a:srgbClr val="42847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AF10E-0768-4849-B91D-39C2AEF77456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Correlations: Social</a:t>
            </a:r>
            <a:endParaRPr lang="en-US" dirty="0"/>
          </a:p>
        </p:txBody>
      </p:sp>
      <p:pic>
        <p:nvPicPr>
          <p:cNvPr id="4" name="Picture 3" descr="soci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1127953"/>
            <a:ext cx="8312727" cy="29614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2743" y="4399951"/>
            <a:ext cx="5990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Google +1’s second highest correlation metric (behind PA)!</a:t>
            </a:r>
          </a:p>
          <a:p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AF10E-0768-4849-B91D-39C2AEF77456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Survey: Social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2743" y="4399951"/>
            <a:ext cx="5990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Overall,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SEOs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didn’t score social factors as highly as links or keywords.</a:t>
            </a: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Google +1’s ranked highest, followed by Tweets, then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Facebook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shares.</a:t>
            </a:r>
          </a:p>
        </p:txBody>
      </p:sp>
      <p:pic>
        <p:nvPicPr>
          <p:cNvPr id="6" name="Picture 5" descr="soci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1127953"/>
            <a:ext cx="7726594" cy="3085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AF10E-0768-4849-B91D-39C2AEF77456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Some words of caution	</a:t>
            </a:r>
            <a:endParaRPr lang="en-US" dirty="0"/>
          </a:p>
        </p:txBody>
      </p:sp>
      <p:pic>
        <p:nvPicPr>
          <p:cNvPr id="5" name="Picture 4" descr="ReadingFinePrin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53" y="1127953"/>
            <a:ext cx="5043526" cy="35882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62879" y="2248585"/>
            <a:ext cx="25569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800" dirty="0" smtClean="0">
                <a:solidFill>
                  <a:srgbClr val="316EFF"/>
                </a:solidFill>
              </a:rPr>
              <a:t>Methodology matters!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AF10E-0768-4849-B91D-39C2AEF77456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Comparing studies</a:t>
            </a:r>
            <a:endParaRPr lang="en-US" dirty="0"/>
          </a:p>
        </p:txBody>
      </p:sp>
      <p:pic>
        <p:nvPicPr>
          <p:cNvPr id="7" name="Picture 6" descr="search_metric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1247971"/>
            <a:ext cx="2311714" cy="1089697"/>
          </a:xfrm>
          <a:prstGeom prst="rect">
            <a:avLst/>
          </a:prstGeom>
        </p:spPr>
      </p:pic>
      <p:pic>
        <p:nvPicPr>
          <p:cNvPr id="8" name="Picture 7" descr="netmark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83" y="1247971"/>
            <a:ext cx="3110751" cy="630283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rot="16200000" flipH="1">
            <a:off x="2781302" y="2899833"/>
            <a:ext cx="4055533" cy="50800"/>
          </a:xfrm>
          <a:prstGeom prst="line">
            <a:avLst/>
          </a:prstGeom>
          <a:ln w="38100">
            <a:solidFill>
              <a:srgbClr val="407F6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AF10E-0768-4849-B91D-39C2AEF77456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Comparing studies</a:t>
            </a:r>
            <a:endParaRPr lang="en-US" dirty="0"/>
          </a:p>
        </p:txBody>
      </p:sp>
      <p:pic>
        <p:nvPicPr>
          <p:cNvPr id="7" name="Picture 6" descr="search_metric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1247971"/>
            <a:ext cx="2311714" cy="1089697"/>
          </a:xfrm>
          <a:prstGeom prst="rect">
            <a:avLst/>
          </a:prstGeom>
        </p:spPr>
      </p:pic>
      <p:pic>
        <p:nvPicPr>
          <p:cNvPr id="8" name="Picture 7" descr="netmark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83" y="1247971"/>
            <a:ext cx="3110751" cy="630283"/>
          </a:xfrm>
          <a:prstGeom prst="rect">
            <a:avLst/>
          </a:prstGeom>
        </p:spPr>
      </p:pic>
      <p:pic>
        <p:nvPicPr>
          <p:cNvPr id="9" name="Picture 8" descr="ranking-factors-reaper-20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3020" y="1258702"/>
            <a:ext cx="1598440" cy="12728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5637" y="3014133"/>
            <a:ext cx="35105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Our correlation is 0.29 for keyword in anchor text.</a:t>
            </a:r>
          </a:p>
          <a:p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Searchmetrics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removed navigation queries, but we included them.  Does this explain the difference?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2781302" y="2899833"/>
            <a:ext cx="4055533" cy="50800"/>
          </a:xfrm>
          <a:prstGeom prst="line">
            <a:avLst/>
          </a:prstGeom>
          <a:ln w="38100">
            <a:solidFill>
              <a:srgbClr val="407F6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AF10E-0768-4849-B91D-39C2AEF77456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Comparing studies</a:t>
            </a:r>
            <a:endParaRPr lang="en-US" dirty="0"/>
          </a:p>
        </p:txBody>
      </p:sp>
      <p:pic>
        <p:nvPicPr>
          <p:cNvPr id="7" name="Picture 6" descr="search_metric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1247971"/>
            <a:ext cx="2311714" cy="1089697"/>
          </a:xfrm>
          <a:prstGeom prst="rect">
            <a:avLst/>
          </a:prstGeom>
        </p:spPr>
      </p:pic>
      <p:pic>
        <p:nvPicPr>
          <p:cNvPr id="8" name="Picture 7" descr="netmark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83" y="1247971"/>
            <a:ext cx="3110751" cy="630283"/>
          </a:xfrm>
          <a:prstGeom prst="rect">
            <a:avLst/>
          </a:prstGeom>
        </p:spPr>
      </p:pic>
      <p:pic>
        <p:nvPicPr>
          <p:cNvPr id="9" name="Picture 8" descr="ranking-factors-reaper-20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3020" y="1258702"/>
            <a:ext cx="1598440" cy="12728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5637" y="3014133"/>
            <a:ext cx="35105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Our correlation is 0.29 for keyword in anchor text.</a:t>
            </a:r>
          </a:p>
          <a:p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Searchmetrics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removed navigation queries, but we included them.  Does this explain the difference?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2781302" y="2899833"/>
            <a:ext cx="4055533" cy="50800"/>
          </a:xfrm>
          <a:prstGeom prst="line">
            <a:avLst/>
          </a:prstGeom>
          <a:ln w="38100">
            <a:solidFill>
              <a:srgbClr val="407F6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netmark_emd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3537" y="2177620"/>
            <a:ext cx="3463397" cy="5883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217853" y="3014133"/>
            <a:ext cx="35105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EMD is their highest correlation at 0.43, except they used rank-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biserial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correlation.</a:t>
            </a:r>
          </a:p>
          <a:p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Using Spearman for EMD gives 0.15 (we have 0.17).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AF10E-0768-4849-B91D-39C2AEF77456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854037" y="1943100"/>
            <a:ext cx="4804063" cy="1181100"/>
          </a:xfrm>
        </p:spPr>
        <p:txBody>
          <a:bodyPr/>
          <a:lstStyle/>
          <a:p>
            <a:pPr>
              <a:buNone/>
            </a:pPr>
            <a:r>
              <a:rPr lang="en-US" sz="6000" dirty="0" smtClean="0">
                <a:solidFill>
                  <a:srgbClr val="428470"/>
                </a:solidFill>
              </a:rPr>
              <a:t>Takeaways</a:t>
            </a:r>
            <a:endParaRPr lang="en-US" sz="6000" dirty="0">
              <a:solidFill>
                <a:srgbClr val="42847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AF10E-0768-4849-B91D-39C2AEF7745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 descr="mrqe_search.tiff"/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198875" y="756647"/>
            <a:ext cx="4136059" cy="6880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4933" y="4545444"/>
            <a:ext cx="569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Different feature types include: On-page, links, anchor text, social signals and properties of the URL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24933" y="1964355"/>
            <a:ext cx="830263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URL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479630" y="1995133"/>
            <a:ext cx="2050291" cy="33855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u="sng" dirty="0" err="1" smtClean="0">
                <a:solidFill>
                  <a:srgbClr val="0000FF"/>
                </a:solidFill>
              </a:rPr>
              <a:t>www.mrqe.com</a:t>
            </a:r>
            <a:endParaRPr lang="en-US" sz="1600" u="sng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AF10E-0768-4849-B91D-39C2AEF77456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33400" y="575733"/>
            <a:ext cx="6290734" cy="728134"/>
          </a:xfrm>
        </p:spPr>
        <p:txBody>
          <a:bodyPr/>
          <a:lstStyle/>
          <a:p>
            <a:r>
              <a:rPr lang="en-US" dirty="0" smtClean="0"/>
              <a:t>Overall algorithm</a:t>
            </a:r>
          </a:p>
          <a:p>
            <a:endParaRPr lang="en-US" dirty="0" smtClean="0"/>
          </a:p>
        </p:txBody>
      </p:sp>
      <p:pic>
        <p:nvPicPr>
          <p:cNvPr id="7" name="Picture 6" descr="broad_algo_2013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27" y="1447800"/>
            <a:ext cx="6255007" cy="2955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AF10E-0768-4849-B91D-39C2AEF77456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33400" y="575733"/>
            <a:ext cx="6290734" cy="728134"/>
          </a:xfrm>
        </p:spPr>
        <p:txBody>
          <a:bodyPr/>
          <a:lstStyle/>
          <a:p>
            <a:r>
              <a:rPr lang="en-US" dirty="0" smtClean="0"/>
              <a:t>Overall algorithm</a:t>
            </a:r>
          </a:p>
          <a:p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24134" y="2252133"/>
            <a:ext cx="19219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Links are still very important, both as judged by </a:t>
            </a:r>
            <a:r>
              <a:rPr lang="en-US" sz="16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SEOs</a:t>
            </a: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and in the data.</a:t>
            </a:r>
            <a:endParaRPr lang="en-US" sz="32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7" name="Picture 6" descr="inlinks_pi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33" y="1494368"/>
            <a:ext cx="6193367" cy="292679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29566" y="1938866"/>
            <a:ext cx="2912534" cy="626533"/>
          </a:xfrm>
          <a:prstGeom prst="rect">
            <a:avLst/>
          </a:prstGeom>
          <a:noFill/>
          <a:ln w="50800">
            <a:solidFill>
              <a:srgbClr val="316E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AF10E-0768-4849-B91D-39C2AEF77456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33400" y="575733"/>
            <a:ext cx="6290734" cy="728134"/>
          </a:xfrm>
        </p:spPr>
        <p:txBody>
          <a:bodyPr/>
          <a:lstStyle/>
          <a:p>
            <a:r>
              <a:rPr lang="en-US" dirty="0" smtClean="0"/>
              <a:t>Overall algorithm</a:t>
            </a:r>
          </a:p>
          <a:p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24134" y="2252133"/>
            <a:ext cx="19219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On page keyword and content features still fundamental.</a:t>
            </a:r>
            <a:endParaRPr lang="en-US" sz="32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7" name="Picture 6" descr="keyword_pi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053" y="1507068"/>
            <a:ext cx="6074941" cy="285581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50733" y="2425700"/>
            <a:ext cx="2863261" cy="313267"/>
          </a:xfrm>
          <a:prstGeom prst="rect">
            <a:avLst/>
          </a:prstGeom>
          <a:noFill/>
          <a:ln w="50800">
            <a:solidFill>
              <a:srgbClr val="316E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AF10E-0768-4849-B91D-39C2AEF77456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Overall Algorithm</a:t>
            </a:r>
            <a:endParaRPr lang="en-US" dirty="0"/>
          </a:p>
        </p:txBody>
      </p:sp>
      <p:pic>
        <p:nvPicPr>
          <p:cNvPr id="7" name="Picture 6" descr="social_pi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1349062"/>
            <a:ext cx="6137779" cy="30305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90155" y="3344333"/>
            <a:ext cx="2863261" cy="313267"/>
          </a:xfrm>
          <a:prstGeom prst="rect">
            <a:avLst/>
          </a:prstGeom>
          <a:noFill/>
          <a:ln w="50800">
            <a:solidFill>
              <a:srgbClr val="316E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24134" y="2252133"/>
            <a:ext cx="1921933" cy="191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Despite high correlations, </a:t>
            </a:r>
            <a:r>
              <a:rPr lang="en-US" sz="16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SEOs</a:t>
            </a: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don’t think social is important.</a:t>
            </a:r>
          </a:p>
          <a:p>
            <a:pPr lvl="0">
              <a:spcBef>
                <a:spcPct val="20000"/>
              </a:spcBef>
            </a:pPr>
            <a:endParaRPr lang="en-US" sz="16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Correlation vs. Causation?</a:t>
            </a:r>
            <a:endParaRPr lang="en-US" sz="32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AF10E-0768-4849-B91D-39C2AEF77456}" type="slidenum">
              <a:rPr lang="en-US" smtClean="0"/>
              <a:pPr/>
              <a:t>74</a:t>
            </a:fld>
            <a:endParaRPr lang="en-US" dirty="0"/>
          </a:p>
        </p:txBody>
      </p:sp>
      <p:pic>
        <p:nvPicPr>
          <p:cNvPr id="3" name="Picture 2" descr="graph-broad-algorith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08" y="1447006"/>
            <a:ext cx="5133209" cy="2501900"/>
          </a:xfrm>
          <a:prstGeom prst="rect">
            <a:avLst/>
          </a:prstGeom>
        </p:spPr>
      </p:pic>
      <p:pic>
        <p:nvPicPr>
          <p:cNvPr id="5" name="Picture 4" descr="broad_algo_2013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988" y="1739394"/>
            <a:ext cx="4142012" cy="1957388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15637" y="532756"/>
            <a:ext cx="8312727" cy="595197"/>
          </a:xfrm>
        </p:spPr>
        <p:txBody>
          <a:bodyPr/>
          <a:lstStyle/>
          <a:p>
            <a:r>
              <a:rPr lang="en-US" dirty="0" smtClean="0"/>
              <a:t>Overall algorithm, 2011 </a:t>
            </a:r>
            <a:r>
              <a:rPr lang="en-US" dirty="0" err="1" smtClean="0"/>
              <a:t>vs</a:t>
            </a:r>
            <a:r>
              <a:rPr lang="en-US" dirty="0" smtClean="0"/>
              <a:t> 2013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39289" y="1154618"/>
            <a:ext cx="107493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2011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799066" y="1307018"/>
            <a:ext cx="109757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2013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052733" y="3064933"/>
            <a:ext cx="1675632" cy="169334"/>
          </a:xfrm>
          <a:prstGeom prst="rect">
            <a:avLst/>
          </a:prstGeom>
          <a:noFill/>
          <a:ln w="50800">
            <a:solidFill>
              <a:srgbClr val="316E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514223" y="2404533"/>
            <a:ext cx="2487766" cy="313267"/>
          </a:xfrm>
          <a:prstGeom prst="rect">
            <a:avLst/>
          </a:prstGeom>
          <a:noFill/>
          <a:ln w="50800">
            <a:solidFill>
              <a:srgbClr val="316E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15309" y="4139179"/>
            <a:ext cx="7281333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16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SEOs</a:t>
            </a: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think EMD/</a:t>
            </a:r>
            <a:r>
              <a:rPr lang="en-US" sz="16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PMDs</a:t>
            </a: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decreased in importance.</a:t>
            </a:r>
          </a:p>
          <a:p>
            <a:pPr lvl="0">
              <a:spcBef>
                <a:spcPct val="20000"/>
              </a:spcBef>
            </a:pP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Prevalence decreases but correlations remain same.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AF10E-0768-4849-B91D-39C2AEF77456}" type="slidenum">
              <a:rPr lang="en-US" smtClean="0"/>
              <a:pPr/>
              <a:t>75</a:t>
            </a:fld>
            <a:endParaRPr lang="en-US" dirty="0"/>
          </a:p>
        </p:txBody>
      </p:sp>
      <p:pic>
        <p:nvPicPr>
          <p:cNvPr id="6" name="Picture 5" descr="future_seo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400" y="514267"/>
            <a:ext cx="6070600" cy="3867233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81000" y="749300"/>
            <a:ext cx="2692400" cy="3632200"/>
          </a:xfrm>
        </p:spPr>
        <p:txBody>
          <a:bodyPr/>
          <a:lstStyle/>
          <a:p>
            <a:r>
              <a:rPr lang="en-US" dirty="0" smtClean="0"/>
              <a:t>Future predictions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sz="1400" dirty="0" smtClean="0"/>
              <a:t>Quality, authorship, structured data</a:t>
            </a:r>
            <a:r>
              <a:rPr lang="en-US" sz="1400" b="0" dirty="0" smtClean="0"/>
              <a:t>, </a:t>
            </a:r>
            <a:r>
              <a:rPr lang="en-US" sz="1400" dirty="0" smtClean="0"/>
              <a:t>social </a:t>
            </a:r>
            <a:r>
              <a:rPr lang="en-US" sz="1400" b="0" dirty="0" smtClean="0"/>
              <a:t>all predicted to </a:t>
            </a:r>
            <a:r>
              <a:rPr lang="en-US" sz="1400" dirty="0" smtClean="0">
                <a:solidFill>
                  <a:srgbClr val="407F6A"/>
                </a:solidFill>
              </a:rPr>
              <a:t>increase </a:t>
            </a:r>
            <a:r>
              <a:rPr lang="en-US" sz="1400" b="0" dirty="0" smtClean="0"/>
              <a:t>in importance.</a:t>
            </a:r>
          </a:p>
          <a:p>
            <a:pPr marL="342900" indent="-342900">
              <a:buAutoNum type="arabicPeriod"/>
            </a:pPr>
            <a:endParaRPr lang="en-US" sz="14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AF10E-0768-4849-B91D-39C2AEF77456}" type="slidenum">
              <a:rPr lang="en-US" smtClean="0"/>
              <a:pPr/>
              <a:t>76</a:t>
            </a:fld>
            <a:endParaRPr lang="en-US" dirty="0"/>
          </a:p>
        </p:txBody>
      </p:sp>
      <p:pic>
        <p:nvPicPr>
          <p:cNvPr id="6" name="Picture 5" descr="future_seo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400" y="514267"/>
            <a:ext cx="6070600" cy="3867233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81000" y="749300"/>
            <a:ext cx="2692400" cy="3632200"/>
          </a:xfrm>
        </p:spPr>
        <p:txBody>
          <a:bodyPr/>
          <a:lstStyle/>
          <a:p>
            <a:r>
              <a:rPr lang="en-US" dirty="0" smtClean="0"/>
              <a:t>Future predictions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sz="1400" dirty="0" smtClean="0"/>
              <a:t>Quality, authorship, structured data</a:t>
            </a:r>
            <a:r>
              <a:rPr lang="en-US" sz="1400" b="0" dirty="0" smtClean="0"/>
              <a:t>, </a:t>
            </a:r>
            <a:r>
              <a:rPr lang="en-US" sz="1400" dirty="0" smtClean="0"/>
              <a:t>social </a:t>
            </a:r>
            <a:r>
              <a:rPr lang="en-US" sz="1400" b="0" dirty="0" smtClean="0"/>
              <a:t>all predicted to </a:t>
            </a:r>
            <a:r>
              <a:rPr lang="en-US" sz="1400" dirty="0" smtClean="0">
                <a:solidFill>
                  <a:srgbClr val="407F6A"/>
                </a:solidFill>
              </a:rPr>
              <a:t>increase </a:t>
            </a:r>
            <a:r>
              <a:rPr lang="en-US" sz="1400" b="0" dirty="0" smtClean="0"/>
              <a:t>in importance.</a:t>
            </a:r>
          </a:p>
          <a:p>
            <a:pPr marL="342900" indent="-342900">
              <a:buAutoNum type="arabicPeriod"/>
            </a:pPr>
            <a:endParaRPr lang="en-US" sz="1400" b="0" dirty="0" smtClean="0"/>
          </a:p>
          <a:p>
            <a:pPr marL="342900" indent="-342900">
              <a:buAutoNum type="arabicPeriod"/>
            </a:pPr>
            <a:r>
              <a:rPr lang="en-US" sz="1400" dirty="0" smtClean="0"/>
              <a:t>EMD, paid links, anchor text </a:t>
            </a:r>
            <a:r>
              <a:rPr lang="en-US" sz="1400" b="0" dirty="0" smtClean="0"/>
              <a:t>expected to </a:t>
            </a:r>
            <a:r>
              <a:rPr lang="en-US" sz="1400" dirty="0" smtClean="0">
                <a:solidFill>
                  <a:srgbClr val="316EFF"/>
                </a:solidFill>
              </a:rPr>
              <a:t>decrease.</a:t>
            </a:r>
            <a:endParaRPr lang="en-US" sz="1400" dirty="0">
              <a:solidFill>
                <a:srgbClr val="316E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9318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AF10E-0768-4849-B91D-39C2AEF7745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 descr="mrqe_search.tiff"/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198875" y="756647"/>
            <a:ext cx="4136059" cy="688040"/>
          </a:xfrm>
          <a:prstGeom prst="rect">
            <a:avLst/>
          </a:prstGeom>
        </p:spPr>
      </p:pic>
      <p:pic>
        <p:nvPicPr>
          <p:cNvPr id="9" name="Picture 8" descr="mrq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712" y="1337740"/>
            <a:ext cx="2097747" cy="19896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4933" y="4545444"/>
            <a:ext cx="569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Different feature types include: On-page, links, anchor text, social signals and properties of the URL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82531" y="916001"/>
            <a:ext cx="1141606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On-page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24933" y="1964355"/>
            <a:ext cx="830263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rPr>
              <a:t>URL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479630" y="1995133"/>
            <a:ext cx="2050291" cy="33855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u="sng" dirty="0" err="1" smtClean="0">
                <a:solidFill>
                  <a:srgbClr val="0000FF">
                    <a:alpha val="30000"/>
                  </a:srgbClr>
                </a:solidFill>
              </a:rPr>
              <a:t>www.mrqe.com</a:t>
            </a:r>
            <a:endParaRPr lang="en-US" sz="1600" u="sng" dirty="0" smtClean="0">
              <a:solidFill>
                <a:srgbClr val="0000FF">
                  <a:alpha val="3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AF10E-0768-4849-B91D-39C2AEF7745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 descr="mrqe_search.tiff"/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198875" y="756647"/>
            <a:ext cx="4136059" cy="688040"/>
          </a:xfrm>
          <a:prstGeom prst="rect">
            <a:avLst/>
          </a:prstGeom>
        </p:spPr>
      </p:pic>
      <p:pic>
        <p:nvPicPr>
          <p:cNvPr id="9" name="Picture 8" descr="mrqe.tiff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3712" y="1337740"/>
            <a:ext cx="2097747" cy="19896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4933" y="4545444"/>
            <a:ext cx="569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Different feature types include: On-page, links, anchor text, social signals and properties of the URL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82531" y="916001"/>
            <a:ext cx="1141606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rPr>
              <a:t>On-page</a:t>
            </a:r>
            <a:endParaRPr lang="en-US" dirty="0">
              <a:solidFill>
                <a:schemeClr val="tx1">
                  <a:lumMod val="75000"/>
                  <a:lumOff val="25000"/>
                  <a:alpha val="3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03064" y="1444687"/>
            <a:ext cx="448733" cy="4741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827430" y="1681747"/>
            <a:ext cx="448733" cy="414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6697139" y="1811867"/>
            <a:ext cx="753529" cy="28474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6697138" y="2096613"/>
            <a:ext cx="905926" cy="23707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051796" y="1918820"/>
            <a:ext cx="448733" cy="414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276162" y="2215362"/>
            <a:ext cx="448733" cy="414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rot="10800000" flipV="1">
            <a:off x="6697138" y="2422795"/>
            <a:ext cx="1354658" cy="6328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134557" y="968408"/>
            <a:ext cx="1141606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Links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24933" y="1964355"/>
            <a:ext cx="830263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rPr>
              <a:t>URL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479630" y="1995133"/>
            <a:ext cx="2050291" cy="33855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u="sng" dirty="0" err="1" smtClean="0">
                <a:solidFill>
                  <a:srgbClr val="0000FF">
                    <a:alpha val="30000"/>
                  </a:srgbClr>
                </a:solidFill>
              </a:rPr>
              <a:t>www.mrqe.com</a:t>
            </a:r>
            <a:endParaRPr lang="en-US" sz="1600" u="sng" dirty="0" smtClean="0">
              <a:solidFill>
                <a:srgbClr val="0000FF">
                  <a:alpha val="3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2157</TotalTime>
  <Words>1594</Words>
  <Application>Microsoft Macintosh PowerPoint</Application>
  <PresentationFormat>On-screen Show (16:9)</PresentationFormat>
  <Paragraphs>357</Paragraphs>
  <Slides>77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seomoz</dc:creator>
  <cp:lastModifiedBy>Matt Peters</cp:lastModifiedBy>
  <cp:revision>100</cp:revision>
  <dcterms:created xsi:type="dcterms:W3CDTF">2013-07-03T04:28:07Z</dcterms:created>
  <dcterms:modified xsi:type="dcterms:W3CDTF">2013-07-03T04:34:35Z</dcterms:modified>
</cp:coreProperties>
</file>